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260" r:id="rId3"/>
    <p:sldId id="270" r:id="rId4"/>
    <p:sldId id="258" r:id="rId5"/>
    <p:sldId id="275" r:id="rId6"/>
    <p:sldId id="257" r:id="rId7"/>
    <p:sldId id="259" r:id="rId8"/>
    <p:sldId id="261" r:id="rId9"/>
    <p:sldId id="262" r:id="rId10"/>
    <p:sldId id="263" r:id="rId11"/>
    <p:sldId id="267" r:id="rId12"/>
    <p:sldId id="287" r:id="rId13"/>
    <p:sldId id="288" r:id="rId14"/>
    <p:sldId id="272" r:id="rId15"/>
    <p:sldId id="268" r:id="rId16"/>
    <p:sldId id="264" r:id="rId17"/>
    <p:sldId id="276" r:id="rId18"/>
    <p:sldId id="278" r:id="rId19"/>
    <p:sldId id="279" r:id="rId20"/>
    <p:sldId id="281" r:id="rId21"/>
    <p:sldId id="282" r:id="rId22"/>
    <p:sldId id="283" r:id="rId23"/>
    <p:sldId id="284" r:id="rId24"/>
    <p:sldId id="285" r:id="rId25"/>
    <p:sldId id="271" r:id="rId26"/>
    <p:sldId id="266"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富澤先生" id="{5811467B-1D31-4E29-A0C1-9726674E020F}">
          <p14:sldIdLst>
            <p14:sldId id="256"/>
            <p14:sldId id="260"/>
            <p14:sldId id="270"/>
            <p14:sldId id="258"/>
            <p14:sldId id="275"/>
            <p14:sldId id="257"/>
            <p14:sldId id="259"/>
            <p14:sldId id="261"/>
            <p14:sldId id="262"/>
          </p14:sldIdLst>
        </p14:section>
        <p14:section name="ito" id="{73147F82-7B3B-463A-B44F-C3CDA4574832}">
          <p14:sldIdLst>
            <p14:sldId id="263"/>
            <p14:sldId id="267"/>
            <p14:sldId id="287"/>
            <p14:sldId id="288"/>
            <p14:sldId id="272"/>
            <p14:sldId id="268"/>
            <p14:sldId id="264"/>
            <p14:sldId id="276"/>
            <p14:sldId id="278"/>
            <p14:sldId id="279"/>
            <p14:sldId id="281"/>
            <p14:sldId id="282"/>
            <p14:sldId id="283"/>
            <p14:sldId id="284"/>
            <p14:sldId id="285"/>
            <p14:sldId id="271"/>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267" autoAdjust="0"/>
  </p:normalViewPr>
  <p:slideViewPr>
    <p:cSldViewPr snapToGrid="0">
      <p:cViewPr varScale="1">
        <p:scale>
          <a:sx n="48" d="100"/>
          <a:sy n="48" d="100"/>
        </p:scale>
        <p:origin x="53" y="6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0EB367-686C-EB43-B938-444683CD860E}" type="doc">
      <dgm:prSet loTypeId="urn:microsoft.com/office/officeart/2005/8/layout/process1" loCatId="" qsTypeId="urn:microsoft.com/office/officeart/2005/8/quickstyle/simple1" qsCatId="simple" csTypeId="urn:microsoft.com/office/officeart/2005/8/colors/colorful5" csCatId="colorful" phldr="1"/>
      <dgm:spPr/>
    </dgm:pt>
    <dgm:pt modelId="{8C1F0772-1308-044A-98EF-35817CDAAA75}">
      <dgm:prSet phldrT="[テキスト]"/>
      <dgm:spPr/>
      <dgm:t>
        <a:bodyPr/>
        <a:lstStyle/>
        <a:p>
          <a:r>
            <a:rPr kumimoji="1" lang="ja-JP" altLang="en-US"/>
            <a:t>アンプラグド</a:t>
          </a:r>
          <a:endParaRPr kumimoji="1" lang="en-US" altLang="ja-JP" dirty="0"/>
        </a:p>
        <a:p>
          <a:r>
            <a:rPr kumimoji="1" lang="ja-JP" altLang="en-US"/>
            <a:t>プログラミング</a:t>
          </a:r>
        </a:p>
      </dgm:t>
    </dgm:pt>
    <dgm:pt modelId="{5D3C11C8-43E0-B44C-993C-2FBEBAE30298}" type="parTrans" cxnId="{D5624047-A56F-8140-A540-EC438D96DCBA}">
      <dgm:prSet/>
      <dgm:spPr/>
      <dgm:t>
        <a:bodyPr/>
        <a:lstStyle/>
        <a:p>
          <a:endParaRPr kumimoji="1" lang="ja-JP" altLang="en-US"/>
        </a:p>
      </dgm:t>
    </dgm:pt>
    <dgm:pt modelId="{F25CE1DA-ED68-064E-810A-94C17F72E165}" type="sibTrans" cxnId="{D5624047-A56F-8140-A540-EC438D96DCBA}">
      <dgm:prSet/>
      <dgm:spPr/>
      <dgm:t>
        <a:bodyPr/>
        <a:lstStyle/>
        <a:p>
          <a:endParaRPr kumimoji="1" lang="ja-JP" altLang="en-US"/>
        </a:p>
      </dgm:t>
    </dgm:pt>
    <dgm:pt modelId="{4C391068-FA3E-DA46-BF42-46A6AA489299}">
      <dgm:prSet phldrT="[テキスト]"/>
      <dgm:spPr/>
      <dgm:t>
        <a:bodyPr/>
        <a:lstStyle/>
        <a:p>
          <a:r>
            <a:rPr kumimoji="1" lang="ja-JP" altLang="en-US"/>
            <a:t>ビジュアル</a:t>
          </a:r>
          <a:endParaRPr kumimoji="1" lang="en-US" altLang="ja-JP" dirty="0"/>
        </a:p>
        <a:p>
          <a:r>
            <a:rPr kumimoji="1" lang="ja-JP" altLang="en-US"/>
            <a:t>プログラミング</a:t>
          </a:r>
        </a:p>
      </dgm:t>
    </dgm:pt>
    <dgm:pt modelId="{9A3906B4-D04A-284B-B836-228234180ECA}" type="parTrans" cxnId="{B63972AE-87AE-5F42-AF92-4AB01D79E730}">
      <dgm:prSet/>
      <dgm:spPr/>
      <dgm:t>
        <a:bodyPr/>
        <a:lstStyle/>
        <a:p>
          <a:endParaRPr kumimoji="1" lang="ja-JP" altLang="en-US"/>
        </a:p>
      </dgm:t>
    </dgm:pt>
    <dgm:pt modelId="{1E6F6552-9A90-DE4D-B9D3-588F9ED6F73B}" type="sibTrans" cxnId="{B63972AE-87AE-5F42-AF92-4AB01D79E730}">
      <dgm:prSet/>
      <dgm:spPr/>
      <dgm:t>
        <a:bodyPr/>
        <a:lstStyle/>
        <a:p>
          <a:endParaRPr kumimoji="1" lang="ja-JP" altLang="en-US"/>
        </a:p>
      </dgm:t>
    </dgm:pt>
    <dgm:pt modelId="{27487B4A-1CFB-BA4D-8474-F3CEAEC965DA}">
      <dgm:prSet phldrT="[テキスト]"/>
      <dgm:spPr/>
      <dgm:t>
        <a:bodyPr/>
        <a:lstStyle/>
        <a:p>
          <a:r>
            <a:rPr kumimoji="1" lang="ja-JP" altLang="en-US"/>
            <a:t>コード</a:t>
          </a:r>
          <a:endParaRPr kumimoji="1" lang="en-US" altLang="ja-JP" dirty="0"/>
        </a:p>
        <a:p>
          <a:r>
            <a:rPr kumimoji="1" lang="ja-JP" altLang="en-US"/>
            <a:t>プログラミング</a:t>
          </a:r>
        </a:p>
      </dgm:t>
    </dgm:pt>
    <dgm:pt modelId="{C2AB7114-7E2C-D644-A4E1-044EC4BAD0F0}" type="parTrans" cxnId="{5869AFD3-49A4-AB49-8DC6-EF57B9CE8859}">
      <dgm:prSet/>
      <dgm:spPr/>
      <dgm:t>
        <a:bodyPr/>
        <a:lstStyle/>
        <a:p>
          <a:endParaRPr kumimoji="1" lang="ja-JP" altLang="en-US"/>
        </a:p>
      </dgm:t>
    </dgm:pt>
    <dgm:pt modelId="{9AF32EBA-83FA-2748-AA19-F96088D6D59D}" type="sibTrans" cxnId="{5869AFD3-49A4-AB49-8DC6-EF57B9CE8859}">
      <dgm:prSet/>
      <dgm:spPr/>
      <dgm:t>
        <a:bodyPr/>
        <a:lstStyle/>
        <a:p>
          <a:endParaRPr kumimoji="1" lang="ja-JP" altLang="en-US"/>
        </a:p>
      </dgm:t>
    </dgm:pt>
    <dgm:pt modelId="{2089C9B3-ED31-A641-A87B-1B87A341BE50}" type="pres">
      <dgm:prSet presAssocID="{AC0EB367-686C-EB43-B938-444683CD860E}" presName="Name0" presStyleCnt="0">
        <dgm:presLayoutVars>
          <dgm:dir/>
          <dgm:resizeHandles val="exact"/>
        </dgm:presLayoutVars>
      </dgm:prSet>
      <dgm:spPr/>
    </dgm:pt>
    <dgm:pt modelId="{77E5734D-93FE-2143-AAFA-06B6980081C8}" type="pres">
      <dgm:prSet presAssocID="{8C1F0772-1308-044A-98EF-35817CDAAA75}" presName="node" presStyleLbl="node1" presStyleIdx="0" presStyleCnt="3" custLinFactNeighborX="-9736" custLinFactNeighborY="-78535">
        <dgm:presLayoutVars>
          <dgm:bulletEnabled val="1"/>
        </dgm:presLayoutVars>
      </dgm:prSet>
      <dgm:spPr/>
    </dgm:pt>
    <dgm:pt modelId="{B3C9AE34-E39E-1D49-BF66-9B4963ED5C6C}" type="pres">
      <dgm:prSet presAssocID="{F25CE1DA-ED68-064E-810A-94C17F72E165}" presName="sibTrans" presStyleLbl="sibTrans2D1" presStyleIdx="0" presStyleCnt="2"/>
      <dgm:spPr/>
    </dgm:pt>
    <dgm:pt modelId="{BDE92DD7-2BAC-4048-A286-94A5E41202CB}" type="pres">
      <dgm:prSet presAssocID="{F25CE1DA-ED68-064E-810A-94C17F72E165}" presName="connectorText" presStyleLbl="sibTrans2D1" presStyleIdx="0" presStyleCnt="2"/>
      <dgm:spPr/>
    </dgm:pt>
    <dgm:pt modelId="{B4AAC32C-D637-3A40-B9DE-578B8AA30BEF}" type="pres">
      <dgm:prSet presAssocID="{4C391068-FA3E-DA46-BF42-46A6AA489299}" presName="node" presStyleLbl="node1" presStyleIdx="1" presStyleCnt="3" custLinFactNeighborX="-9736" custLinFactNeighborY="-78535">
        <dgm:presLayoutVars>
          <dgm:bulletEnabled val="1"/>
        </dgm:presLayoutVars>
      </dgm:prSet>
      <dgm:spPr/>
    </dgm:pt>
    <dgm:pt modelId="{F2FD03C8-91C4-7F45-B6BE-1741B3FD5C81}" type="pres">
      <dgm:prSet presAssocID="{1E6F6552-9A90-DE4D-B9D3-588F9ED6F73B}" presName="sibTrans" presStyleLbl="sibTrans2D1" presStyleIdx="1" presStyleCnt="2"/>
      <dgm:spPr/>
    </dgm:pt>
    <dgm:pt modelId="{C7658618-1A53-5F42-B0F3-F2A679321D2A}" type="pres">
      <dgm:prSet presAssocID="{1E6F6552-9A90-DE4D-B9D3-588F9ED6F73B}" presName="connectorText" presStyleLbl="sibTrans2D1" presStyleIdx="1" presStyleCnt="2"/>
      <dgm:spPr/>
    </dgm:pt>
    <dgm:pt modelId="{A0547E3C-F311-554B-A814-5B6C3594284D}" type="pres">
      <dgm:prSet presAssocID="{27487B4A-1CFB-BA4D-8474-F3CEAEC965DA}" presName="node" presStyleLbl="node1" presStyleIdx="2" presStyleCnt="3" custLinFactNeighborX="-9736" custLinFactNeighborY="-78535">
        <dgm:presLayoutVars>
          <dgm:bulletEnabled val="1"/>
        </dgm:presLayoutVars>
      </dgm:prSet>
      <dgm:spPr/>
    </dgm:pt>
  </dgm:ptLst>
  <dgm:cxnLst>
    <dgm:cxn modelId="{233FEF15-B95F-9F4F-AB2C-FEC4E7234111}" type="presOf" srcId="{1E6F6552-9A90-DE4D-B9D3-588F9ED6F73B}" destId="{F2FD03C8-91C4-7F45-B6BE-1741B3FD5C81}" srcOrd="0" destOrd="0" presId="urn:microsoft.com/office/officeart/2005/8/layout/process1"/>
    <dgm:cxn modelId="{D5624047-A56F-8140-A540-EC438D96DCBA}" srcId="{AC0EB367-686C-EB43-B938-444683CD860E}" destId="{8C1F0772-1308-044A-98EF-35817CDAAA75}" srcOrd="0" destOrd="0" parTransId="{5D3C11C8-43E0-B44C-993C-2FBEBAE30298}" sibTransId="{F25CE1DA-ED68-064E-810A-94C17F72E165}"/>
    <dgm:cxn modelId="{06AE4A4C-96A7-914D-BDB9-4FEE3387E88B}" type="presOf" srcId="{27487B4A-1CFB-BA4D-8474-F3CEAEC965DA}" destId="{A0547E3C-F311-554B-A814-5B6C3594284D}" srcOrd="0" destOrd="0" presId="urn:microsoft.com/office/officeart/2005/8/layout/process1"/>
    <dgm:cxn modelId="{804FE152-8E29-8C49-9C83-6A4E5F34FCE7}" type="presOf" srcId="{F25CE1DA-ED68-064E-810A-94C17F72E165}" destId="{B3C9AE34-E39E-1D49-BF66-9B4963ED5C6C}" srcOrd="0" destOrd="0" presId="urn:microsoft.com/office/officeart/2005/8/layout/process1"/>
    <dgm:cxn modelId="{B49A1955-DC57-BB42-9DE3-B5593DF46945}" type="presOf" srcId="{F25CE1DA-ED68-064E-810A-94C17F72E165}" destId="{BDE92DD7-2BAC-4048-A286-94A5E41202CB}" srcOrd="1" destOrd="0" presId="urn:microsoft.com/office/officeart/2005/8/layout/process1"/>
    <dgm:cxn modelId="{D82EEC90-CE8F-564C-80CA-EA60A5DA1DB1}" type="presOf" srcId="{8C1F0772-1308-044A-98EF-35817CDAAA75}" destId="{77E5734D-93FE-2143-AAFA-06B6980081C8}" srcOrd="0" destOrd="0" presId="urn:microsoft.com/office/officeart/2005/8/layout/process1"/>
    <dgm:cxn modelId="{96253CAA-BEBF-764E-929E-E975C5F5AFF6}" type="presOf" srcId="{4C391068-FA3E-DA46-BF42-46A6AA489299}" destId="{B4AAC32C-D637-3A40-B9DE-578B8AA30BEF}" srcOrd="0" destOrd="0" presId="urn:microsoft.com/office/officeart/2005/8/layout/process1"/>
    <dgm:cxn modelId="{B63972AE-87AE-5F42-AF92-4AB01D79E730}" srcId="{AC0EB367-686C-EB43-B938-444683CD860E}" destId="{4C391068-FA3E-DA46-BF42-46A6AA489299}" srcOrd="1" destOrd="0" parTransId="{9A3906B4-D04A-284B-B836-228234180ECA}" sibTransId="{1E6F6552-9A90-DE4D-B9D3-588F9ED6F73B}"/>
    <dgm:cxn modelId="{5869AFD3-49A4-AB49-8DC6-EF57B9CE8859}" srcId="{AC0EB367-686C-EB43-B938-444683CD860E}" destId="{27487B4A-1CFB-BA4D-8474-F3CEAEC965DA}" srcOrd="2" destOrd="0" parTransId="{C2AB7114-7E2C-D644-A4E1-044EC4BAD0F0}" sibTransId="{9AF32EBA-83FA-2748-AA19-F96088D6D59D}"/>
    <dgm:cxn modelId="{922CDAF2-1F2B-3544-AD22-66ADA508D1CD}" type="presOf" srcId="{1E6F6552-9A90-DE4D-B9D3-588F9ED6F73B}" destId="{C7658618-1A53-5F42-B0F3-F2A679321D2A}" srcOrd="1" destOrd="0" presId="urn:microsoft.com/office/officeart/2005/8/layout/process1"/>
    <dgm:cxn modelId="{1D4F1AF7-3DA9-404E-93E1-24A6BE545672}" type="presOf" srcId="{AC0EB367-686C-EB43-B938-444683CD860E}" destId="{2089C9B3-ED31-A641-A87B-1B87A341BE50}" srcOrd="0" destOrd="0" presId="urn:microsoft.com/office/officeart/2005/8/layout/process1"/>
    <dgm:cxn modelId="{230156EC-EEA3-7940-BDB9-D1E5EB9A11EB}" type="presParOf" srcId="{2089C9B3-ED31-A641-A87B-1B87A341BE50}" destId="{77E5734D-93FE-2143-AAFA-06B6980081C8}" srcOrd="0" destOrd="0" presId="urn:microsoft.com/office/officeart/2005/8/layout/process1"/>
    <dgm:cxn modelId="{118D03F1-3165-7D48-8F07-8E2B2A621217}" type="presParOf" srcId="{2089C9B3-ED31-A641-A87B-1B87A341BE50}" destId="{B3C9AE34-E39E-1D49-BF66-9B4963ED5C6C}" srcOrd="1" destOrd="0" presId="urn:microsoft.com/office/officeart/2005/8/layout/process1"/>
    <dgm:cxn modelId="{03855CB9-DB9B-3742-B359-EAAE868315BB}" type="presParOf" srcId="{B3C9AE34-E39E-1D49-BF66-9B4963ED5C6C}" destId="{BDE92DD7-2BAC-4048-A286-94A5E41202CB}" srcOrd="0" destOrd="0" presId="urn:microsoft.com/office/officeart/2005/8/layout/process1"/>
    <dgm:cxn modelId="{E07EB452-8EE6-B747-9D08-1A3E58B8D8EF}" type="presParOf" srcId="{2089C9B3-ED31-A641-A87B-1B87A341BE50}" destId="{B4AAC32C-D637-3A40-B9DE-578B8AA30BEF}" srcOrd="2" destOrd="0" presId="urn:microsoft.com/office/officeart/2005/8/layout/process1"/>
    <dgm:cxn modelId="{5DB5DEFA-F189-624B-B339-015CDDD56FC2}" type="presParOf" srcId="{2089C9B3-ED31-A641-A87B-1B87A341BE50}" destId="{F2FD03C8-91C4-7F45-B6BE-1741B3FD5C81}" srcOrd="3" destOrd="0" presId="urn:microsoft.com/office/officeart/2005/8/layout/process1"/>
    <dgm:cxn modelId="{69A64ECB-23FE-284B-AF15-21EC15876F5D}" type="presParOf" srcId="{F2FD03C8-91C4-7F45-B6BE-1741B3FD5C81}" destId="{C7658618-1A53-5F42-B0F3-F2A679321D2A}" srcOrd="0" destOrd="0" presId="urn:microsoft.com/office/officeart/2005/8/layout/process1"/>
    <dgm:cxn modelId="{E031917E-8488-A349-8577-56863C86F23D}" type="presParOf" srcId="{2089C9B3-ED31-A641-A87B-1B87A341BE50}" destId="{A0547E3C-F311-554B-A814-5B6C3594284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734D-93FE-2143-AAFA-06B6980081C8}">
      <dsp:nvSpPr>
        <dsp:cNvPr id="0" name=""/>
        <dsp:cNvSpPr/>
      </dsp:nvSpPr>
      <dsp:spPr>
        <a:xfrm>
          <a:off x="0" y="0"/>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a:t>アンプラグド</a:t>
          </a:r>
          <a:endParaRPr kumimoji="1" lang="en-US" altLang="ja-JP" sz="2700" kern="1200" dirty="0"/>
        </a:p>
        <a:p>
          <a:pPr marL="0" lvl="0" indent="0" algn="ctr" defTabSz="1200150">
            <a:lnSpc>
              <a:spcPct val="90000"/>
            </a:lnSpc>
            <a:spcBef>
              <a:spcPct val="0"/>
            </a:spcBef>
            <a:spcAft>
              <a:spcPct val="35000"/>
            </a:spcAft>
            <a:buNone/>
          </a:pPr>
          <a:r>
            <a:rPr kumimoji="1" lang="ja-JP" altLang="en-US" sz="2700" kern="1200"/>
            <a:t>プログラミング</a:t>
          </a:r>
        </a:p>
      </dsp:txBody>
      <dsp:txXfrm>
        <a:off x="48545" y="48545"/>
        <a:ext cx="2665308" cy="1560349"/>
      </dsp:txXfrm>
    </dsp:sp>
    <dsp:sp modelId="{B3C9AE34-E39E-1D49-BF66-9B4963ED5C6C}">
      <dsp:nvSpPr>
        <dsp:cNvPr id="0" name=""/>
        <dsp:cNvSpPr/>
      </dsp:nvSpPr>
      <dsp:spPr>
        <a:xfrm>
          <a:off x="3014054" y="486182"/>
          <a:ext cx="533510" cy="68507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dsp:txBody>
      <dsp:txXfrm>
        <a:off x="3014054" y="623197"/>
        <a:ext cx="373457" cy="411044"/>
      </dsp:txXfrm>
    </dsp:sp>
    <dsp:sp modelId="{B4AAC32C-D637-3A40-B9DE-578B8AA30BEF}">
      <dsp:nvSpPr>
        <dsp:cNvPr id="0" name=""/>
        <dsp:cNvSpPr/>
      </dsp:nvSpPr>
      <dsp:spPr>
        <a:xfrm>
          <a:off x="3769021" y="0"/>
          <a:ext cx="2762398" cy="1657439"/>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a:t>ビジュアル</a:t>
          </a:r>
          <a:endParaRPr kumimoji="1" lang="en-US" altLang="ja-JP" sz="2700" kern="1200" dirty="0"/>
        </a:p>
        <a:p>
          <a:pPr marL="0" lvl="0" indent="0" algn="ctr" defTabSz="1200150">
            <a:lnSpc>
              <a:spcPct val="90000"/>
            </a:lnSpc>
            <a:spcBef>
              <a:spcPct val="0"/>
            </a:spcBef>
            <a:spcAft>
              <a:spcPct val="35000"/>
            </a:spcAft>
            <a:buNone/>
          </a:pPr>
          <a:r>
            <a:rPr kumimoji="1" lang="ja-JP" altLang="en-US" sz="2700" kern="1200"/>
            <a:t>プログラミング</a:t>
          </a:r>
        </a:p>
      </dsp:txBody>
      <dsp:txXfrm>
        <a:off x="3817566" y="48545"/>
        <a:ext cx="2665308" cy="1560349"/>
      </dsp:txXfrm>
    </dsp:sp>
    <dsp:sp modelId="{F2FD03C8-91C4-7F45-B6BE-1741B3FD5C81}">
      <dsp:nvSpPr>
        <dsp:cNvPr id="0" name=""/>
        <dsp:cNvSpPr/>
      </dsp:nvSpPr>
      <dsp:spPr>
        <a:xfrm>
          <a:off x="6807660" y="486182"/>
          <a:ext cx="585628" cy="685074"/>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dsp:txBody>
      <dsp:txXfrm>
        <a:off x="6807660" y="623197"/>
        <a:ext cx="409940" cy="411044"/>
      </dsp:txXfrm>
    </dsp:sp>
    <dsp:sp modelId="{A0547E3C-F311-554B-A814-5B6C3594284D}">
      <dsp:nvSpPr>
        <dsp:cNvPr id="0" name=""/>
        <dsp:cNvSpPr/>
      </dsp:nvSpPr>
      <dsp:spPr>
        <a:xfrm>
          <a:off x="7636380" y="0"/>
          <a:ext cx="2762398" cy="165743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a:t>コード</a:t>
          </a:r>
          <a:endParaRPr kumimoji="1" lang="en-US" altLang="ja-JP" sz="2700" kern="1200" dirty="0"/>
        </a:p>
        <a:p>
          <a:pPr marL="0" lvl="0" indent="0" algn="ctr" defTabSz="1200150">
            <a:lnSpc>
              <a:spcPct val="90000"/>
            </a:lnSpc>
            <a:spcBef>
              <a:spcPct val="0"/>
            </a:spcBef>
            <a:spcAft>
              <a:spcPct val="35000"/>
            </a:spcAft>
            <a:buNone/>
          </a:pPr>
          <a:r>
            <a:rPr kumimoji="1" lang="ja-JP" altLang="en-US" sz="2700" kern="1200"/>
            <a:t>プログラミング</a:t>
          </a:r>
        </a:p>
      </dsp:txBody>
      <dsp:txXfrm>
        <a:off x="7684925" y="48545"/>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306A5E7-04A4-C342-97F2-84FBDF9792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DE2CC32-A2A6-B544-B7E4-FBEEF90C32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kumimoji="1" lang="en-US" altLang="ja-JP"/>
              <a:t>2019/8/7</a:t>
            </a:r>
            <a:endParaRPr kumimoji="1" lang="ja-JP" altLang="en-US"/>
          </a:p>
        </p:txBody>
      </p:sp>
      <p:sp>
        <p:nvSpPr>
          <p:cNvPr id="4" name="フッター プレースホルダー 3">
            <a:extLst>
              <a:ext uri="{FF2B5EF4-FFF2-40B4-BE49-F238E27FC236}">
                <a16:creationId xmlns:a16="http://schemas.microsoft.com/office/drawing/2014/main" id="{AD6466CA-94C6-284C-B21A-4309EE2334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E4EB49D9-3F17-C544-9D9E-DBBAEB7F0A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94461D-6083-8648-85B0-985D6C6C0D5C}" type="slidenum">
              <a:rPr kumimoji="1" lang="ja-JP" altLang="en-US" smtClean="0"/>
              <a:t>‹#›</a:t>
            </a:fld>
            <a:endParaRPr kumimoji="1" lang="ja-JP" altLang="en-US"/>
          </a:p>
        </p:txBody>
      </p:sp>
    </p:spTree>
    <p:extLst>
      <p:ext uri="{BB962C8B-B14F-4D97-AF65-F5344CB8AC3E}">
        <p14:creationId xmlns:p14="http://schemas.microsoft.com/office/powerpoint/2010/main" val="386418599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kumimoji="1" lang="en-US" altLang="ja-JP"/>
              <a:t>2019/8/7</a:t>
            </a:r>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1789B-C9B7-A94A-88BC-8FE4A36364D0}" type="slidenum">
              <a:rPr kumimoji="1" lang="ja-JP" altLang="en-US" smtClean="0"/>
              <a:t>‹#›</a:t>
            </a:fld>
            <a:endParaRPr kumimoji="1" lang="ja-JP" altLang="en-US"/>
          </a:p>
        </p:txBody>
      </p:sp>
    </p:spTree>
    <p:extLst>
      <p:ext uri="{BB962C8B-B14F-4D97-AF65-F5344CB8AC3E}">
        <p14:creationId xmlns:p14="http://schemas.microsoft.com/office/powerpoint/2010/main" val="376503293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条件：「拍手してください！」と言ったら</a:t>
            </a:r>
            <a:endParaRPr kumimoji="1" lang="en-US" altLang="ja-JP" dirty="0"/>
          </a:p>
          <a:p>
            <a:r>
              <a:rPr kumimoji="1" lang="en-US" altLang="ja-JP" dirty="0"/>
              <a:t>※</a:t>
            </a:r>
            <a:r>
              <a:rPr kumimoji="1" lang="ja-JP" altLang="en-US" dirty="0"/>
              <a:t>手を一度叩いて止まるのが正解。</a:t>
            </a:r>
          </a:p>
        </p:txBody>
      </p:sp>
      <p:sp>
        <p:nvSpPr>
          <p:cNvPr id="4" name="日付プレースホルダー 3"/>
          <p:cNvSpPr>
            <a:spLocks noGrp="1"/>
          </p:cNvSpPr>
          <p:nvPr>
            <p:ph type="dt" idx="1"/>
          </p:nvPr>
        </p:nvSpPr>
        <p:spPr/>
        <p:txBody>
          <a:bodyPr/>
          <a:lstStyle/>
          <a:p>
            <a:r>
              <a:rPr kumimoji="1" lang="en-US" altLang="ja-JP"/>
              <a:t>2019/8/7</a:t>
            </a:r>
            <a:endParaRPr kumimoji="1" lang="ja-JP" altLang="en-US"/>
          </a:p>
        </p:txBody>
      </p:sp>
      <p:sp>
        <p:nvSpPr>
          <p:cNvPr id="5" name="スライド番号プレースホルダー 4"/>
          <p:cNvSpPr>
            <a:spLocks noGrp="1"/>
          </p:cNvSpPr>
          <p:nvPr>
            <p:ph type="sldNum" sz="quarter" idx="5"/>
          </p:nvPr>
        </p:nvSpPr>
        <p:spPr/>
        <p:txBody>
          <a:bodyPr/>
          <a:lstStyle/>
          <a:p>
            <a:fld id="{6401789B-C9B7-A94A-88BC-8FE4A36364D0}" type="slidenum">
              <a:rPr kumimoji="1" lang="ja-JP" altLang="en-US" smtClean="0"/>
              <a:t>12</a:t>
            </a:fld>
            <a:endParaRPr kumimoji="1" lang="ja-JP" altLang="en-US"/>
          </a:p>
        </p:txBody>
      </p:sp>
    </p:spTree>
    <p:extLst>
      <p:ext uri="{BB962C8B-B14F-4D97-AF65-F5344CB8AC3E}">
        <p14:creationId xmlns:p14="http://schemas.microsoft.com/office/powerpoint/2010/main" val="343153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繰り返されているところ見つけてみましょう。</a:t>
            </a:r>
            <a:endParaRPr kumimoji="1" lang="en-US" altLang="ja-JP" dirty="0"/>
          </a:p>
          <a:p>
            <a:r>
              <a:rPr kumimoji="1" lang="ja-JP" altLang="en-US" dirty="0"/>
              <a:t>→次のスライドへ続く。</a:t>
            </a:r>
          </a:p>
        </p:txBody>
      </p:sp>
      <p:sp>
        <p:nvSpPr>
          <p:cNvPr id="4" name="日付プレースホルダー 3"/>
          <p:cNvSpPr>
            <a:spLocks noGrp="1"/>
          </p:cNvSpPr>
          <p:nvPr>
            <p:ph type="dt" idx="1"/>
          </p:nvPr>
        </p:nvSpPr>
        <p:spPr/>
        <p:txBody>
          <a:bodyPr/>
          <a:lstStyle/>
          <a:p>
            <a:r>
              <a:rPr kumimoji="1" lang="en-US" altLang="ja-JP"/>
              <a:t>2019/8/7</a:t>
            </a:r>
            <a:endParaRPr kumimoji="1" lang="ja-JP" altLang="en-US"/>
          </a:p>
        </p:txBody>
      </p:sp>
      <p:sp>
        <p:nvSpPr>
          <p:cNvPr id="5" name="スライド番号プレースホルダー 4"/>
          <p:cNvSpPr>
            <a:spLocks noGrp="1"/>
          </p:cNvSpPr>
          <p:nvPr>
            <p:ph type="sldNum" sz="quarter" idx="5"/>
          </p:nvPr>
        </p:nvSpPr>
        <p:spPr/>
        <p:txBody>
          <a:bodyPr/>
          <a:lstStyle/>
          <a:p>
            <a:fld id="{6401789B-C9B7-A94A-88BC-8FE4A36364D0}" type="slidenum">
              <a:rPr kumimoji="1" lang="ja-JP" altLang="en-US" smtClean="0"/>
              <a:t>13</a:t>
            </a:fld>
            <a:endParaRPr kumimoji="1" lang="ja-JP" altLang="en-US"/>
          </a:p>
        </p:txBody>
      </p:sp>
    </p:spTree>
    <p:extLst>
      <p:ext uri="{BB962C8B-B14F-4D97-AF65-F5344CB8AC3E}">
        <p14:creationId xmlns:p14="http://schemas.microsoft.com/office/powerpoint/2010/main" val="125253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手を３回叩いたら終わり。</a:t>
            </a:r>
          </a:p>
        </p:txBody>
      </p:sp>
      <p:sp>
        <p:nvSpPr>
          <p:cNvPr id="4" name="日付プレースホルダー 3"/>
          <p:cNvSpPr>
            <a:spLocks noGrp="1"/>
          </p:cNvSpPr>
          <p:nvPr>
            <p:ph type="dt" idx="1"/>
          </p:nvPr>
        </p:nvSpPr>
        <p:spPr/>
        <p:txBody>
          <a:bodyPr/>
          <a:lstStyle/>
          <a:p>
            <a:r>
              <a:rPr kumimoji="1" lang="en-US" altLang="ja-JP"/>
              <a:t>2019/8/7</a:t>
            </a:r>
            <a:endParaRPr kumimoji="1" lang="ja-JP" altLang="en-US"/>
          </a:p>
        </p:txBody>
      </p:sp>
      <p:sp>
        <p:nvSpPr>
          <p:cNvPr id="5" name="スライド番号プレースホルダー 4"/>
          <p:cNvSpPr>
            <a:spLocks noGrp="1"/>
          </p:cNvSpPr>
          <p:nvPr>
            <p:ph type="sldNum" sz="quarter" idx="5"/>
          </p:nvPr>
        </p:nvSpPr>
        <p:spPr/>
        <p:txBody>
          <a:bodyPr/>
          <a:lstStyle/>
          <a:p>
            <a:fld id="{6401789B-C9B7-A94A-88BC-8FE4A36364D0}" type="slidenum">
              <a:rPr kumimoji="1" lang="ja-JP" altLang="en-US" smtClean="0"/>
              <a:t>14</a:t>
            </a:fld>
            <a:endParaRPr kumimoji="1" lang="ja-JP" altLang="en-US"/>
          </a:p>
        </p:txBody>
      </p:sp>
    </p:spTree>
    <p:extLst>
      <p:ext uri="{BB962C8B-B14F-4D97-AF65-F5344CB8AC3E}">
        <p14:creationId xmlns:p14="http://schemas.microsoft.com/office/powerpoint/2010/main" val="1463462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こちらは発表してもらいます！</a:t>
            </a:r>
          </a:p>
        </p:txBody>
      </p:sp>
      <p:sp>
        <p:nvSpPr>
          <p:cNvPr id="4" name="日付プレースホルダー 3"/>
          <p:cNvSpPr>
            <a:spLocks noGrp="1"/>
          </p:cNvSpPr>
          <p:nvPr>
            <p:ph type="dt" idx="1"/>
          </p:nvPr>
        </p:nvSpPr>
        <p:spPr/>
        <p:txBody>
          <a:bodyPr/>
          <a:lstStyle/>
          <a:p>
            <a:r>
              <a:rPr kumimoji="1" lang="en-US" altLang="ja-JP"/>
              <a:t>2019/8/7</a:t>
            </a:r>
            <a:endParaRPr kumimoji="1" lang="ja-JP" altLang="en-US"/>
          </a:p>
        </p:txBody>
      </p:sp>
      <p:sp>
        <p:nvSpPr>
          <p:cNvPr id="5" name="スライド番号プレースホルダー 4"/>
          <p:cNvSpPr>
            <a:spLocks noGrp="1"/>
          </p:cNvSpPr>
          <p:nvPr>
            <p:ph type="sldNum" sz="quarter" idx="5"/>
          </p:nvPr>
        </p:nvSpPr>
        <p:spPr/>
        <p:txBody>
          <a:bodyPr/>
          <a:lstStyle/>
          <a:p>
            <a:fld id="{6401789B-C9B7-A94A-88BC-8FE4A36364D0}" type="slidenum">
              <a:rPr kumimoji="1" lang="ja-JP" altLang="en-US" smtClean="0"/>
              <a:t>15</a:t>
            </a:fld>
            <a:endParaRPr kumimoji="1" lang="ja-JP" altLang="en-US"/>
          </a:p>
        </p:txBody>
      </p:sp>
    </p:spTree>
    <p:extLst>
      <p:ext uri="{BB962C8B-B14F-4D97-AF65-F5344CB8AC3E}">
        <p14:creationId xmlns:p14="http://schemas.microsoft.com/office/powerpoint/2010/main" val="361832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午後からはこれをやりますよ！</a:t>
            </a:r>
          </a:p>
        </p:txBody>
      </p:sp>
      <p:sp>
        <p:nvSpPr>
          <p:cNvPr id="4" name="日付プレースホルダー 3"/>
          <p:cNvSpPr>
            <a:spLocks noGrp="1"/>
          </p:cNvSpPr>
          <p:nvPr>
            <p:ph type="dt" idx="1"/>
          </p:nvPr>
        </p:nvSpPr>
        <p:spPr/>
        <p:txBody>
          <a:bodyPr/>
          <a:lstStyle/>
          <a:p>
            <a:r>
              <a:rPr kumimoji="1" lang="en-US" altLang="ja-JP"/>
              <a:t>2019/8/7</a:t>
            </a:r>
            <a:endParaRPr kumimoji="1" lang="ja-JP" altLang="en-US"/>
          </a:p>
        </p:txBody>
      </p:sp>
      <p:sp>
        <p:nvSpPr>
          <p:cNvPr id="5" name="スライド番号プレースホルダー 4"/>
          <p:cNvSpPr>
            <a:spLocks noGrp="1"/>
          </p:cNvSpPr>
          <p:nvPr>
            <p:ph type="sldNum" sz="quarter" idx="5"/>
          </p:nvPr>
        </p:nvSpPr>
        <p:spPr/>
        <p:txBody>
          <a:bodyPr/>
          <a:lstStyle/>
          <a:p>
            <a:fld id="{6401789B-C9B7-A94A-88BC-8FE4A36364D0}" type="slidenum">
              <a:rPr kumimoji="1" lang="ja-JP" altLang="en-US" smtClean="0"/>
              <a:t>25</a:t>
            </a:fld>
            <a:endParaRPr kumimoji="1" lang="ja-JP" altLang="en-US"/>
          </a:p>
        </p:txBody>
      </p:sp>
    </p:spTree>
    <p:extLst>
      <p:ext uri="{BB962C8B-B14F-4D97-AF65-F5344CB8AC3E}">
        <p14:creationId xmlns:p14="http://schemas.microsoft.com/office/powerpoint/2010/main" val="190806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57593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246061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165570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389541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75579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416690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127765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189838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415741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301444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874CA84-0B1C-4D7E-9771-ACF293951326}" type="datetimeFigureOut">
              <a:rPr kumimoji="1" lang="ja-JP" altLang="en-US" smtClean="0"/>
              <a:t>2024/8/1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299228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4CA84-0B1C-4D7E-9771-ACF293951326}" type="datetimeFigureOut">
              <a:rPr kumimoji="1" lang="ja-JP" altLang="en-US" smtClean="0"/>
              <a:t>2024/8/1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ED902-0BED-442E-9783-2FCF5AD3234E}" type="slidenum">
              <a:rPr kumimoji="1" lang="ja-JP" altLang="en-US" smtClean="0"/>
              <a:t>‹#›</a:t>
            </a:fld>
            <a:endParaRPr kumimoji="1" lang="ja-JP" altLang="en-US"/>
          </a:p>
        </p:txBody>
      </p:sp>
    </p:spTree>
    <p:extLst>
      <p:ext uri="{BB962C8B-B14F-4D97-AF65-F5344CB8AC3E}">
        <p14:creationId xmlns:p14="http://schemas.microsoft.com/office/powerpoint/2010/main" val="301596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hk4HylFFC4c?feature=oembed" TargetMode="External"/><Relationship Id="rId1" Type="http://schemas.openxmlformats.org/officeDocument/2006/relationships/video" Target="https://www.youtube.com/embed/XIO4OGljCc0?feature=oembed"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phero-edu.jp/flow/seting/" TargetMode="External"/><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hyperlink" Target="https://sphero-edu.jp/flow/introduc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phero-edu.jp/curriculum/start/#str1-2" TargetMode="External"/><Relationship Id="rId2" Type="http://schemas.openxmlformats.org/officeDocument/2006/relationships/image" Target="../media/image16.gif"/><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ZfpPvnEsbto?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6zoXyh5Qoz0?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131532" y="4375826"/>
            <a:ext cx="8079544" cy="614399"/>
          </a:xfrm>
        </p:spPr>
        <p:style>
          <a:lnRef idx="1">
            <a:schemeClr val="accent4"/>
          </a:lnRef>
          <a:fillRef idx="2">
            <a:schemeClr val="accent4"/>
          </a:fillRef>
          <a:effectRef idx="1">
            <a:schemeClr val="accent4"/>
          </a:effectRef>
          <a:fontRef idx="minor">
            <a:schemeClr val="dk1"/>
          </a:fontRef>
        </p:style>
        <p:txBody>
          <a:bodyPr anchor="ctr" anchorCtr="1">
            <a:noAutofit/>
          </a:bodyPr>
          <a:lstStyle/>
          <a:p>
            <a:r>
              <a:rPr lang="ja-JP" altLang="en-US" sz="3600" b="1"/>
              <a:t>レッツ・ロボット・プログラミング！</a:t>
            </a:r>
            <a:endParaRPr kumimoji="1" lang="ja-JP" altLang="en-US" sz="3600" b="1" dirty="0"/>
          </a:p>
        </p:txBody>
      </p:sp>
      <p:sp>
        <p:nvSpPr>
          <p:cNvPr id="5" name="テキスト ボックス 4"/>
          <p:cNvSpPr txBox="1"/>
          <p:nvPr/>
        </p:nvSpPr>
        <p:spPr>
          <a:xfrm>
            <a:off x="986736" y="5349881"/>
            <a:ext cx="10000087" cy="1077218"/>
          </a:xfrm>
          <a:prstGeom prst="rect">
            <a:avLst/>
          </a:prstGeom>
          <a:noFill/>
        </p:spPr>
        <p:txBody>
          <a:bodyPr wrap="square" rtlCol="0">
            <a:spAutoFit/>
          </a:bodyPr>
          <a:lstStyle/>
          <a:p>
            <a:pPr algn="ctr"/>
            <a:r>
              <a:rPr kumimoji="1" lang="ja-JP" altLang="en-US" sz="3200" dirty="0"/>
              <a:t>２０２４年８月１日（木）</a:t>
            </a:r>
            <a:endParaRPr lang="en-US" altLang="ja-JP" sz="3200" dirty="0"/>
          </a:p>
          <a:p>
            <a:pPr algn="ctr"/>
            <a:r>
              <a:rPr lang="ja-JP" altLang="en-US" sz="3200" dirty="0"/>
              <a:t>岩手県立大学　</a:t>
            </a:r>
            <a:r>
              <a:rPr lang="en-US" altLang="ja-JP" sz="3200" dirty="0"/>
              <a:t>ITO</a:t>
            </a:r>
          </a:p>
        </p:txBody>
      </p:sp>
      <p:sp>
        <p:nvSpPr>
          <p:cNvPr id="2" name="Rectangle 2">
            <a:extLst>
              <a:ext uri="{FF2B5EF4-FFF2-40B4-BE49-F238E27FC236}">
                <a16:creationId xmlns:a16="http://schemas.microsoft.com/office/drawing/2014/main" id="{A6AB8C0C-7A57-CCF1-9D55-A30AF69DC397}"/>
              </a:ext>
            </a:extLst>
          </p:cNvPr>
          <p:cNvSpPr>
            <a:spLocks noChangeArrowheads="1"/>
          </p:cNvSpPr>
          <p:nvPr/>
        </p:nvSpPr>
        <p:spPr bwMode="auto">
          <a:xfrm>
            <a:off x="3506994" y="207280"/>
            <a:ext cx="12020538" cy="7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6" name="Picture 2" descr="https://www.soft.iwate-pu.ac.jp/site/wp-content/uploads/oskj2024-1.png"/>
          <p:cNvPicPr>
            <a:picLocks noChangeAspect="1" noChangeArrowheads="1"/>
          </p:cNvPicPr>
          <p:nvPr/>
        </p:nvPicPr>
        <p:blipFill rotWithShape="1">
          <a:blip r:embed="rId2">
            <a:extLst>
              <a:ext uri="{28A0092B-C50C-407E-A947-70E740481C1C}">
                <a14:useLocalDpi xmlns:a14="http://schemas.microsoft.com/office/drawing/2010/main" val="0"/>
              </a:ext>
            </a:extLst>
          </a:blip>
          <a:srcRect b="24910"/>
          <a:stretch/>
        </p:blipFill>
        <p:spPr bwMode="auto">
          <a:xfrm>
            <a:off x="2032446" y="91890"/>
            <a:ext cx="8277716" cy="420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1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３．アンプラグドプログラミング！</a:t>
            </a:r>
            <a:endParaRPr kumimoji="1" lang="ja-JP" altLang="en-US" dirty="0"/>
          </a:p>
        </p:txBody>
      </p:sp>
      <p:sp>
        <p:nvSpPr>
          <p:cNvPr id="3" name="コンテンツ プレースホルダー 2"/>
          <p:cNvSpPr>
            <a:spLocks noGrp="1"/>
          </p:cNvSpPr>
          <p:nvPr>
            <p:ph idx="1"/>
          </p:nvPr>
        </p:nvSpPr>
        <p:spPr>
          <a:xfrm>
            <a:off x="1001319" y="2111797"/>
            <a:ext cx="9731356" cy="3318634"/>
          </a:xfrm>
          <a:solidFill>
            <a:srgbClr val="CCECFF">
              <a:alpha val="27059"/>
            </a:srgbClr>
          </a:solidFill>
          <a:ln>
            <a:solidFill>
              <a:schemeClr val="tx1"/>
            </a:solidFill>
          </a:ln>
        </p:spPr>
        <p:txBody>
          <a:bodyPr anchor="ctr" anchorCtr="0">
            <a:noAutofit/>
          </a:bodyPr>
          <a:lstStyle/>
          <a:p>
            <a:pPr marL="514350" indent="-514350">
              <a:buFont typeface="+mj-ea"/>
              <a:buAutoNum type="circleNumDbPlain"/>
            </a:pPr>
            <a:r>
              <a:rPr lang="ja-JP" altLang="en-US"/>
              <a:t>人ロボット</a:t>
            </a:r>
            <a:r>
              <a:rPr lang="ja-JP" altLang="en-US" dirty="0"/>
              <a:t>は，「スタート」と声をかけられたら，指示書の順番通りに行動しなければならない．ただし，前の指示書に戻ることはできない．（順次）</a:t>
            </a:r>
            <a:endParaRPr lang="en-US" altLang="ja-JP" dirty="0"/>
          </a:p>
          <a:p>
            <a:pPr marL="514350" indent="-514350">
              <a:buFont typeface="+mj-ea"/>
              <a:buAutoNum type="circleNumDbPlain"/>
            </a:pPr>
            <a:r>
              <a:rPr lang="ja-JP" altLang="en-US"/>
              <a:t>人ロボット</a:t>
            </a:r>
            <a:r>
              <a:rPr lang="ja-JP" altLang="en-US" dirty="0"/>
              <a:t>は，条件によって行動を変えることができる（選択）</a:t>
            </a:r>
            <a:endParaRPr lang="en-US" altLang="ja-JP" dirty="0"/>
          </a:p>
          <a:p>
            <a:pPr marL="514350" indent="-514350">
              <a:buFont typeface="+mj-ea"/>
              <a:buAutoNum type="circleNumDbPlain"/>
            </a:pPr>
            <a:r>
              <a:rPr lang="ja-JP" altLang="en-US"/>
              <a:t>人ロボット</a:t>
            </a:r>
            <a:r>
              <a:rPr lang="ja-JP" altLang="en-US" dirty="0"/>
              <a:t>は，条件を満たすまで行動を繰り返すことができる（繰り返し）</a:t>
            </a:r>
            <a:endParaRPr lang="en-US" altLang="ja-JP" dirty="0"/>
          </a:p>
        </p:txBody>
      </p:sp>
      <p:sp>
        <p:nvSpPr>
          <p:cNvPr id="4" name="正方形/長方形 3"/>
          <p:cNvSpPr/>
          <p:nvPr/>
        </p:nvSpPr>
        <p:spPr>
          <a:xfrm>
            <a:off x="783535" y="5430431"/>
            <a:ext cx="10624930" cy="1200329"/>
          </a:xfrm>
          <a:prstGeom prst="rect">
            <a:avLst/>
          </a:prstGeom>
        </p:spPr>
        <p:txBody>
          <a:bodyPr wrap="square">
            <a:spAutoFit/>
          </a:bodyPr>
          <a:lstStyle/>
          <a:p>
            <a:pPr marL="342900" indent="-342900">
              <a:buFont typeface="Wingdings" panose="05000000000000000000" pitchFamily="2" charset="2"/>
              <a:buChar char="u"/>
            </a:pPr>
            <a:r>
              <a:rPr lang="ja-JP" altLang="en-US" sz="2400"/>
              <a:t>人ロボット</a:t>
            </a:r>
            <a:r>
              <a:rPr lang="ja-JP" altLang="en-US" sz="2400" dirty="0"/>
              <a:t>は，人が可能とする「動作」について，</a:t>
            </a:r>
            <a:r>
              <a:rPr lang="ja-JP" altLang="en-US" sz="2400"/>
              <a:t>基本プログラムが</a:t>
            </a:r>
            <a:r>
              <a:rPr lang="ja-JP" altLang="en-US" sz="2400" dirty="0"/>
              <a:t>内蔵されているものとする．「知識（学校で勉強したこと）」</a:t>
            </a:r>
            <a:r>
              <a:rPr lang="ja-JP" altLang="en-US" sz="2400"/>
              <a:t>はない．</a:t>
            </a:r>
            <a:endParaRPr lang="ja-JP" altLang="en-US" sz="2400" dirty="0"/>
          </a:p>
          <a:p>
            <a:pPr marL="342900" indent="-342900">
              <a:buFont typeface="Wingdings" panose="05000000000000000000" pitchFamily="2" charset="2"/>
              <a:buChar char="u"/>
            </a:pPr>
            <a:r>
              <a:rPr lang="ja-JP" altLang="en-US" sz="2400"/>
              <a:t>人ロボットは自らが危険と判断したとき，プログラムに</a:t>
            </a:r>
            <a:r>
              <a:rPr lang="ja-JP" altLang="en-US" sz="2400" dirty="0"/>
              <a:t>従わなくてもよい．</a:t>
            </a:r>
          </a:p>
        </p:txBody>
      </p:sp>
      <p:sp>
        <p:nvSpPr>
          <p:cNvPr id="5" name="正方形/長方形 4">
            <a:extLst>
              <a:ext uri="{FF2B5EF4-FFF2-40B4-BE49-F238E27FC236}">
                <a16:creationId xmlns:a16="http://schemas.microsoft.com/office/drawing/2014/main" id="{AD174CCC-D0DD-4648-B2B1-5E5564164D12}"/>
              </a:ext>
            </a:extLst>
          </p:cNvPr>
          <p:cNvSpPr/>
          <p:nvPr/>
        </p:nvSpPr>
        <p:spPr>
          <a:xfrm>
            <a:off x="838200" y="1571660"/>
            <a:ext cx="7571303" cy="646331"/>
          </a:xfrm>
          <a:prstGeom prst="rect">
            <a:avLst/>
          </a:prstGeom>
        </p:spPr>
        <p:txBody>
          <a:bodyPr wrap="none">
            <a:spAutoFit/>
          </a:bodyPr>
          <a:lstStyle/>
          <a:p>
            <a:r>
              <a:rPr lang="ja-JP" altLang="en-US" sz="3600"/>
              <a:t>人をロボットに見立ててみましょう</a:t>
            </a:r>
          </a:p>
        </p:txBody>
      </p:sp>
    </p:spTree>
    <p:extLst>
      <p:ext uri="{BB962C8B-B14F-4D97-AF65-F5344CB8AC3E}">
        <p14:creationId xmlns:p14="http://schemas.microsoft.com/office/powerpoint/2010/main" val="361602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プログラミング課題（１）</a:t>
            </a:r>
          </a:p>
        </p:txBody>
      </p:sp>
      <p:sp>
        <p:nvSpPr>
          <p:cNvPr id="3" name="コンテンツ プレースホルダー 2"/>
          <p:cNvSpPr>
            <a:spLocks noGrp="1"/>
          </p:cNvSpPr>
          <p:nvPr>
            <p:ph idx="1"/>
          </p:nvPr>
        </p:nvSpPr>
        <p:spPr>
          <a:xfrm>
            <a:off x="838200" y="1690688"/>
            <a:ext cx="10515600" cy="1105521"/>
          </a:xfrm>
        </p:spPr>
        <p:style>
          <a:lnRef idx="3">
            <a:schemeClr val="lt1"/>
          </a:lnRef>
          <a:fillRef idx="1">
            <a:schemeClr val="accent4"/>
          </a:fillRef>
          <a:effectRef idx="1">
            <a:schemeClr val="accent4"/>
          </a:effectRef>
          <a:fontRef idx="minor">
            <a:schemeClr val="lt1"/>
          </a:fontRef>
        </p:style>
        <p:txBody>
          <a:bodyPr anchor="ctr" anchorCtr="0"/>
          <a:lstStyle/>
          <a:p>
            <a:pPr marL="0" indent="0" algn="ctr">
              <a:buNone/>
            </a:pPr>
            <a:r>
              <a:rPr kumimoji="1" lang="ja-JP" altLang="en-US">
                <a:ln w="0"/>
                <a:solidFill>
                  <a:schemeClr val="tx1"/>
                </a:solidFill>
                <a:effectLst>
                  <a:outerShdw blurRad="38100" dist="19050" dir="2700000" algn="tl" rotWithShape="0">
                    <a:schemeClr val="dk1">
                      <a:alpha val="40000"/>
                    </a:schemeClr>
                  </a:outerShdw>
                </a:effectLst>
              </a:rPr>
              <a:t>人ロボット</a:t>
            </a:r>
            <a:r>
              <a:rPr kumimoji="1" lang="ja-JP" altLang="en-US" dirty="0">
                <a:ln w="0"/>
                <a:solidFill>
                  <a:schemeClr val="tx1"/>
                </a:solidFill>
                <a:effectLst>
                  <a:outerShdw blurRad="38100" dist="19050" dir="2700000" algn="tl" rotWithShape="0">
                    <a:schemeClr val="dk1">
                      <a:alpha val="40000"/>
                    </a:schemeClr>
                  </a:outerShdw>
                </a:effectLst>
              </a:rPr>
              <a:t>に「拍手」させよう！</a:t>
            </a:r>
          </a:p>
        </p:txBody>
      </p:sp>
      <p:sp>
        <p:nvSpPr>
          <p:cNvPr id="4" name="正方形/長方形 3"/>
          <p:cNvSpPr/>
          <p:nvPr/>
        </p:nvSpPr>
        <p:spPr>
          <a:xfrm>
            <a:off x="1166191" y="3332418"/>
            <a:ext cx="9859617" cy="1815882"/>
          </a:xfrm>
          <a:prstGeom prst="rect">
            <a:avLst/>
          </a:prstGeom>
        </p:spPr>
        <p:txBody>
          <a:bodyPr wrap="square">
            <a:spAutoFit/>
          </a:bodyPr>
          <a:lstStyle/>
          <a:p>
            <a:pPr marL="342900" indent="-342900">
              <a:buFont typeface="Wingdings" panose="05000000000000000000" pitchFamily="2" charset="2"/>
              <a:buChar char="u"/>
            </a:pPr>
            <a:r>
              <a:rPr lang="ja-JP" altLang="en-US" sz="2800"/>
              <a:t>人ロボット</a:t>
            </a:r>
            <a:r>
              <a:rPr lang="ja-JP" altLang="en-US" sz="2800" dirty="0"/>
              <a:t>は「拍手」を知りませんが，「手をたたく（拍手を１回する</a:t>
            </a:r>
            <a:r>
              <a:rPr lang="ja-JP" altLang="en-US" sz="2800"/>
              <a:t>）」ことは指示書により可能</a:t>
            </a:r>
            <a:r>
              <a:rPr lang="ja-JP" altLang="en-US" sz="2800" dirty="0"/>
              <a:t>です．</a:t>
            </a:r>
            <a:endParaRPr lang="en-US" altLang="ja-JP" sz="2800" dirty="0"/>
          </a:p>
          <a:p>
            <a:pPr marL="342900" indent="-342900">
              <a:buFont typeface="Wingdings" panose="05000000000000000000" pitchFamily="2" charset="2"/>
              <a:buChar char="u"/>
            </a:pPr>
            <a:r>
              <a:rPr lang="ja-JP" altLang="en-US" sz="2800" dirty="0"/>
              <a:t>「手をたたく」を利用して，プログラミングをしてみましょう．</a:t>
            </a:r>
          </a:p>
        </p:txBody>
      </p:sp>
      <p:sp>
        <p:nvSpPr>
          <p:cNvPr id="5" name="フローチャート: 処理 4">
            <a:extLst>
              <a:ext uri="{FF2B5EF4-FFF2-40B4-BE49-F238E27FC236}">
                <a16:creationId xmlns:a16="http://schemas.microsoft.com/office/drawing/2014/main" id="{43EC1F67-76C4-1442-AF50-16903D88F738}"/>
              </a:ext>
            </a:extLst>
          </p:cNvPr>
          <p:cNvSpPr/>
          <p:nvPr/>
        </p:nvSpPr>
        <p:spPr>
          <a:xfrm>
            <a:off x="7187104" y="4889360"/>
            <a:ext cx="1577008"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800" dirty="0">
                <a:ln w="0"/>
                <a:solidFill>
                  <a:schemeClr val="tx1"/>
                </a:solidFill>
                <a:effectLst>
                  <a:outerShdw blurRad="38100" dist="19050" dir="2700000" algn="tl" rotWithShape="0">
                    <a:schemeClr val="dk1">
                      <a:alpha val="40000"/>
                    </a:schemeClr>
                  </a:outerShdw>
                </a:effectLst>
              </a:rPr>
              <a:t>&lt;</a:t>
            </a:r>
            <a:r>
              <a:rPr lang="ja-JP" altLang="en-US" sz="2800">
                <a:ln w="0"/>
                <a:solidFill>
                  <a:schemeClr val="tx1"/>
                </a:solidFill>
                <a:effectLst>
                  <a:outerShdw blurRad="38100" dist="19050" dir="2700000" algn="tl" rotWithShape="0">
                    <a:schemeClr val="dk1">
                      <a:alpha val="40000"/>
                    </a:schemeClr>
                  </a:outerShdw>
                </a:effectLst>
              </a:rPr>
              <a:t>命令</a:t>
            </a:r>
            <a:r>
              <a:rPr lang="en-US" altLang="ja-JP" sz="2800" dirty="0">
                <a:ln w="0"/>
                <a:solidFill>
                  <a:schemeClr val="tx1"/>
                </a:solidFill>
                <a:effectLst>
                  <a:outerShdw blurRad="38100" dist="19050" dir="2700000" algn="tl" rotWithShape="0">
                    <a:schemeClr val="dk1">
                      <a:alpha val="40000"/>
                    </a:schemeClr>
                  </a:outerShdw>
                </a:effectLst>
              </a:rPr>
              <a:t>&gt;</a:t>
            </a:r>
          </a:p>
          <a:p>
            <a:pPr algn="ctr"/>
            <a:r>
              <a:rPr lang="ja-JP" altLang="en-US" sz="2800">
                <a:ln w="0"/>
                <a:solidFill>
                  <a:schemeClr val="tx1"/>
                </a:solidFill>
                <a:effectLst>
                  <a:outerShdw blurRad="38100" dist="19050" dir="2700000" algn="tl" rotWithShape="0">
                    <a:schemeClr val="dk1">
                      <a:alpha val="40000"/>
                    </a:schemeClr>
                  </a:outerShdw>
                </a:effectLst>
              </a:rPr>
              <a:t>手を</a:t>
            </a:r>
            <a:endParaRPr lang="en-US" altLang="ja-JP" sz="2800" dirty="0">
              <a:ln w="0"/>
              <a:solidFill>
                <a:schemeClr val="tx1"/>
              </a:solidFill>
              <a:effectLst>
                <a:outerShdw blurRad="38100" dist="19050" dir="2700000" algn="tl" rotWithShape="0">
                  <a:schemeClr val="dk1">
                    <a:alpha val="40000"/>
                  </a:schemeClr>
                </a:outerShdw>
              </a:effectLst>
            </a:endParaRPr>
          </a:p>
          <a:p>
            <a:pPr algn="ctr"/>
            <a:r>
              <a:rPr lang="ja-JP" altLang="en-US" sz="2800">
                <a:ln w="0"/>
                <a:solidFill>
                  <a:schemeClr val="tx1"/>
                </a:solidFill>
                <a:effectLst>
                  <a:outerShdw blurRad="38100" dist="19050" dir="2700000" algn="tl" rotWithShape="0">
                    <a:schemeClr val="dk1">
                      <a:alpha val="40000"/>
                    </a:schemeClr>
                  </a:outerShdw>
                </a:effectLst>
              </a:rPr>
              <a:t>叩く</a:t>
            </a:r>
            <a:endParaRPr kumimoji="1" lang="en-US" altLang="ja-JP" sz="2800" dirty="0">
              <a:ln w="0"/>
              <a:solidFill>
                <a:schemeClr val="tx1"/>
              </a:solidFill>
              <a:effectLst>
                <a:outerShdw blurRad="38100" dist="19050" dir="2700000" algn="tl" rotWithShape="0">
                  <a:schemeClr val="dk1">
                    <a:alpha val="40000"/>
                  </a:schemeClr>
                </a:outerShdw>
              </a:effectLst>
            </a:endParaRPr>
          </a:p>
        </p:txBody>
      </p:sp>
      <p:sp>
        <p:nvSpPr>
          <p:cNvPr id="6" name="フローチャート: 処理 5">
            <a:extLst>
              <a:ext uri="{FF2B5EF4-FFF2-40B4-BE49-F238E27FC236}">
                <a16:creationId xmlns:a16="http://schemas.microsoft.com/office/drawing/2014/main" id="{9A35566B-4553-E023-54A9-0955F7965972}"/>
              </a:ext>
            </a:extLst>
          </p:cNvPr>
          <p:cNvSpPr/>
          <p:nvPr/>
        </p:nvSpPr>
        <p:spPr>
          <a:xfrm>
            <a:off x="9106456" y="4882751"/>
            <a:ext cx="1577008"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800">
                <a:ln w="0"/>
                <a:solidFill>
                  <a:schemeClr val="tx1"/>
                </a:solidFill>
                <a:effectLst>
                  <a:outerShdw blurRad="38100" dist="19050" dir="2700000" algn="tl" rotWithShape="0">
                    <a:schemeClr val="dk1">
                      <a:alpha val="40000"/>
                    </a:schemeClr>
                  </a:outerShdw>
                </a:effectLst>
              </a:rPr>
              <a:t>止まる</a:t>
            </a:r>
            <a:endParaRPr lang="en-US" altLang="ja-JP" sz="2800" dirty="0">
              <a:ln w="0"/>
              <a:solidFill>
                <a:schemeClr val="tx1"/>
              </a:solidFill>
              <a:effectLst>
                <a:outerShdw blurRad="38100" dist="19050" dir="2700000" algn="tl" rotWithShape="0">
                  <a:schemeClr val="dk1">
                    <a:alpha val="40000"/>
                  </a:schemeClr>
                </a:outerShdw>
              </a:effectLst>
            </a:endParaRPr>
          </a:p>
          <a:p>
            <a:pPr algn="ctr"/>
            <a:r>
              <a:rPr kumimoji="1" lang="ja-JP" altLang="en-US" sz="2800">
                <a:ln w="0"/>
                <a:solidFill>
                  <a:schemeClr val="tx1"/>
                </a:solidFill>
                <a:effectLst>
                  <a:outerShdw blurRad="38100" dist="19050" dir="2700000" algn="tl" rotWithShape="0">
                    <a:schemeClr val="dk1">
                      <a:alpha val="40000"/>
                    </a:schemeClr>
                  </a:outerShdw>
                </a:effectLst>
              </a:rPr>
              <a:t>（</a:t>
            </a:r>
            <a:r>
              <a:rPr lang="en-US" altLang="ja-JP" sz="2800" dirty="0">
                <a:ln w="0"/>
                <a:solidFill>
                  <a:schemeClr val="tx1"/>
                </a:solidFill>
                <a:effectLst>
                  <a:outerShdw blurRad="38100" dist="19050" dir="2700000" algn="tl" rotWithShape="0">
                    <a:schemeClr val="dk1">
                      <a:alpha val="40000"/>
                    </a:schemeClr>
                  </a:outerShdw>
                </a:effectLst>
              </a:rPr>
              <a:t>X</a:t>
            </a:r>
            <a:r>
              <a:rPr lang="ja-JP" altLang="en-US" sz="2800">
                <a:ln w="0"/>
                <a:solidFill>
                  <a:schemeClr val="tx1"/>
                </a:solidFill>
                <a:effectLst>
                  <a:outerShdw blurRad="38100" dist="19050" dir="2700000" algn="tl" rotWithShape="0">
                    <a:schemeClr val="dk1">
                      <a:alpha val="40000"/>
                    </a:schemeClr>
                  </a:outerShdw>
                </a:effectLst>
              </a:rPr>
              <a:t>秒</a:t>
            </a:r>
            <a:r>
              <a:rPr kumimoji="1" lang="ja-JP" altLang="en-US" sz="2800">
                <a:ln w="0"/>
                <a:solidFill>
                  <a:schemeClr val="tx1"/>
                </a:solidFill>
                <a:effectLst>
                  <a:outerShdw blurRad="38100" dist="19050" dir="2700000" algn="tl" rotWithShape="0">
                    <a:schemeClr val="dk1">
                      <a:alpha val="40000"/>
                    </a:schemeClr>
                  </a:outerShdw>
                </a:effectLst>
              </a:rPr>
              <a:t>）</a:t>
            </a:r>
            <a:endParaRPr kumimoji="1" lang="en-US" altLang="ja-JP"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78427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6F05AED-6F6B-3E47-BB32-EDC7DBF44658}"/>
              </a:ext>
            </a:extLst>
          </p:cNvPr>
          <p:cNvSpPr>
            <a:spLocks noGrp="1"/>
          </p:cNvSpPr>
          <p:nvPr>
            <p:ph type="sldNum" sz="quarter" idx="12"/>
          </p:nvPr>
        </p:nvSpPr>
        <p:spPr/>
        <p:txBody>
          <a:bodyPr/>
          <a:lstStyle/>
          <a:p>
            <a:fld id="{F7BED902-0BED-442E-9783-2FCF5AD3234E}" type="slidenum">
              <a:rPr kumimoji="1" lang="ja-JP" altLang="en-US" smtClean="0"/>
              <a:t>12</a:t>
            </a:fld>
            <a:endParaRPr kumimoji="1" lang="ja-JP" altLang="en-US"/>
          </a:p>
        </p:txBody>
      </p:sp>
      <p:sp>
        <p:nvSpPr>
          <p:cNvPr id="6" name="円/楕円 5">
            <a:extLst>
              <a:ext uri="{FF2B5EF4-FFF2-40B4-BE49-F238E27FC236}">
                <a16:creationId xmlns:a16="http://schemas.microsoft.com/office/drawing/2014/main" id="{C674F24F-63C1-2C40-B97B-CD0DA4A8BBF4}"/>
              </a:ext>
            </a:extLst>
          </p:cNvPr>
          <p:cNvSpPr/>
          <p:nvPr/>
        </p:nvSpPr>
        <p:spPr>
          <a:xfrm>
            <a:off x="249025" y="3232895"/>
            <a:ext cx="1323190" cy="173780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はじめ</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7" name="円/楕円 6">
            <a:extLst>
              <a:ext uri="{FF2B5EF4-FFF2-40B4-BE49-F238E27FC236}">
                <a16:creationId xmlns:a16="http://schemas.microsoft.com/office/drawing/2014/main" id="{20662779-5AE7-2B4D-9A06-B7AC05BEE218}"/>
              </a:ext>
            </a:extLst>
          </p:cNvPr>
          <p:cNvSpPr/>
          <p:nvPr/>
        </p:nvSpPr>
        <p:spPr>
          <a:xfrm>
            <a:off x="10689517" y="3168417"/>
            <a:ext cx="1244300" cy="186676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おわり</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8" name="コンテンツ プレースホルダー 2">
            <a:extLst>
              <a:ext uri="{FF2B5EF4-FFF2-40B4-BE49-F238E27FC236}">
                <a16:creationId xmlns:a16="http://schemas.microsoft.com/office/drawing/2014/main" id="{A76144A6-1F43-3E4A-9D18-CF83F2E808EC}"/>
              </a:ext>
            </a:extLst>
          </p:cNvPr>
          <p:cNvSpPr txBox="1">
            <a:spLocks/>
          </p:cNvSpPr>
          <p:nvPr/>
        </p:nvSpPr>
        <p:spPr>
          <a:xfrm>
            <a:off x="655320" y="347284"/>
            <a:ext cx="10515600" cy="1105521"/>
          </a:xfrm>
          <a:prstGeom prst="rect">
            <a:avLst/>
          </a:prstGeom>
        </p:spPr>
        <p:style>
          <a:lnRef idx="1">
            <a:schemeClr val="accent6"/>
          </a:lnRef>
          <a:fillRef idx="2">
            <a:schemeClr val="accent6"/>
          </a:fillRef>
          <a:effectRef idx="1">
            <a:schemeClr val="accent6"/>
          </a:effectRef>
          <a:fontRef idx="minor">
            <a:schemeClr val="dk1"/>
          </a:fontRef>
        </p:style>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lgn="ctr">
              <a:buNone/>
            </a:pPr>
            <a:r>
              <a:rPr lang="ja-JP" altLang="en-US">
                <a:ln w="0"/>
                <a:solidFill>
                  <a:schemeClr val="tx1"/>
                </a:solidFill>
                <a:effectLst>
                  <a:outerShdw blurRad="38100" dist="19050" dir="2700000" algn="tl" rotWithShape="0">
                    <a:schemeClr val="dk1">
                      <a:alpha val="40000"/>
                    </a:schemeClr>
                  </a:outerShdw>
                </a:effectLst>
              </a:rPr>
              <a:t>練習①：条件によって「拍手」するプログラム</a:t>
            </a:r>
            <a:endParaRPr lang="ja-JP" altLang="en-US" dirty="0">
              <a:ln w="0"/>
              <a:solidFill>
                <a:schemeClr val="tx1"/>
              </a:solidFill>
              <a:effectLst>
                <a:outerShdw blurRad="38100" dist="19050" dir="2700000" algn="tl" rotWithShape="0">
                  <a:schemeClr val="dk1">
                    <a:alpha val="40000"/>
                  </a:schemeClr>
                </a:outerShdw>
              </a:effectLst>
            </a:endParaRPr>
          </a:p>
        </p:txBody>
      </p:sp>
      <p:sp>
        <p:nvSpPr>
          <p:cNvPr id="13" name="右矢印 12">
            <a:extLst>
              <a:ext uri="{FF2B5EF4-FFF2-40B4-BE49-F238E27FC236}">
                <a16:creationId xmlns:a16="http://schemas.microsoft.com/office/drawing/2014/main" id="{50835A75-BE31-7D45-9795-4AE833971D80}"/>
              </a:ext>
            </a:extLst>
          </p:cNvPr>
          <p:cNvSpPr/>
          <p:nvPr/>
        </p:nvSpPr>
        <p:spPr>
          <a:xfrm>
            <a:off x="1572216" y="3956072"/>
            <a:ext cx="9117302" cy="29145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5" name="フローチャート: 処理 4">
            <a:extLst>
              <a:ext uri="{FF2B5EF4-FFF2-40B4-BE49-F238E27FC236}">
                <a16:creationId xmlns:a16="http://schemas.microsoft.com/office/drawing/2014/main" id="{C2542485-D821-6944-B8EA-0D18F99BD831}"/>
              </a:ext>
            </a:extLst>
          </p:cNvPr>
          <p:cNvSpPr/>
          <p:nvPr/>
        </p:nvSpPr>
        <p:spPr>
          <a:xfrm>
            <a:off x="5211083" y="3351626"/>
            <a:ext cx="1309061"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a:ln w="0"/>
                <a:solidFill>
                  <a:schemeClr val="tx1"/>
                </a:solidFill>
                <a:effectLst>
                  <a:outerShdw blurRad="38100" dist="19050" dir="2700000" algn="tl" rotWithShape="0">
                    <a:schemeClr val="dk1">
                      <a:alpha val="40000"/>
                    </a:schemeClr>
                  </a:outerShdw>
                </a:effectLst>
              </a:rPr>
              <a:t>手を</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lang="ja-JP" altLang="en-US" sz="2400">
                <a:ln w="0"/>
                <a:solidFill>
                  <a:schemeClr val="tx1"/>
                </a:solidFill>
                <a:effectLst>
                  <a:outerShdw blurRad="38100" dist="19050" dir="2700000" algn="tl" rotWithShape="0">
                    <a:schemeClr val="dk1">
                      <a:alpha val="40000"/>
                    </a:schemeClr>
                  </a:outerShdw>
                </a:effectLst>
              </a:rPr>
              <a:t>叩く</a:t>
            </a:r>
            <a:endParaRPr kumimoji="1" lang="en-US" altLang="ja-JP" sz="2400" dirty="0">
              <a:ln w="0"/>
              <a:solidFill>
                <a:schemeClr val="tx1"/>
              </a:solidFill>
              <a:effectLst>
                <a:outerShdw blurRad="38100" dist="19050" dir="2700000" algn="tl" rotWithShape="0">
                  <a:schemeClr val="dk1">
                    <a:alpha val="40000"/>
                  </a:schemeClr>
                </a:outerShdw>
              </a:effectLst>
            </a:endParaRPr>
          </a:p>
        </p:txBody>
      </p:sp>
      <p:sp>
        <p:nvSpPr>
          <p:cNvPr id="10" name="フローチャート: 処理 9">
            <a:extLst>
              <a:ext uri="{FF2B5EF4-FFF2-40B4-BE49-F238E27FC236}">
                <a16:creationId xmlns:a16="http://schemas.microsoft.com/office/drawing/2014/main" id="{4E06F697-4301-E945-B6A3-AF2BD45D5EB2}"/>
              </a:ext>
            </a:extLst>
          </p:cNvPr>
          <p:cNvSpPr/>
          <p:nvPr/>
        </p:nvSpPr>
        <p:spPr>
          <a:xfrm>
            <a:off x="6979126" y="3351625"/>
            <a:ext cx="1309062"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a:ln w="0"/>
                <a:solidFill>
                  <a:schemeClr val="tx1"/>
                </a:solidFill>
                <a:effectLst>
                  <a:outerShdw blurRad="38100" dist="19050" dir="2700000" algn="tl" rotWithShape="0">
                    <a:schemeClr val="dk1">
                      <a:alpha val="40000"/>
                    </a:schemeClr>
                  </a:outerShdw>
                </a:effectLst>
              </a:rPr>
              <a:t>止まる</a:t>
            </a:r>
            <a:endParaRPr lang="en-US" altLang="ja-JP" sz="2000" dirty="0">
              <a:ln w="0"/>
              <a:solidFill>
                <a:schemeClr val="tx1"/>
              </a:solidFill>
              <a:effectLst>
                <a:outerShdw blurRad="38100" dist="19050" dir="2700000" algn="tl" rotWithShape="0">
                  <a:schemeClr val="dk1">
                    <a:alpha val="40000"/>
                  </a:schemeClr>
                </a:outerShdw>
              </a:effectLst>
            </a:endParaRPr>
          </a:p>
          <a:p>
            <a:pPr algn="ctr"/>
            <a:r>
              <a:rPr kumimoji="1" lang="ja-JP" altLang="en-US" sz="2000">
                <a:ln w="0"/>
                <a:solidFill>
                  <a:schemeClr val="tx1"/>
                </a:solidFill>
                <a:effectLst>
                  <a:outerShdw blurRad="38100" dist="19050" dir="2700000" algn="tl" rotWithShape="0">
                    <a:schemeClr val="dk1">
                      <a:alpha val="40000"/>
                    </a:schemeClr>
                  </a:outerShdw>
                </a:effectLst>
              </a:rPr>
              <a:t>（</a:t>
            </a:r>
            <a:r>
              <a:rPr lang="en-US" altLang="ja-JP" sz="2000" dirty="0">
                <a:ln w="0"/>
                <a:solidFill>
                  <a:schemeClr val="tx1"/>
                </a:solidFill>
                <a:effectLst>
                  <a:outerShdw blurRad="38100" dist="19050" dir="2700000" algn="tl" rotWithShape="0">
                    <a:schemeClr val="dk1">
                      <a:alpha val="40000"/>
                    </a:schemeClr>
                  </a:outerShdw>
                </a:effectLst>
              </a:rPr>
              <a:t>0.1</a:t>
            </a:r>
            <a:r>
              <a:rPr lang="ja-JP" altLang="en-US" sz="2000">
                <a:ln w="0"/>
                <a:solidFill>
                  <a:schemeClr val="tx1"/>
                </a:solidFill>
                <a:effectLst>
                  <a:outerShdw blurRad="38100" dist="19050" dir="2700000" algn="tl" rotWithShape="0">
                    <a:schemeClr val="dk1">
                      <a:alpha val="40000"/>
                    </a:schemeClr>
                  </a:outerShdw>
                </a:effectLst>
              </a:rPr>
              <a:t>秒</a:t>
            </a:r>
            <a:r>
              <a:rPr kumimoji="1" lang="ja-JP" altLang="en-US" sz="2000">
                <a:ln w="0"/>
                <a:solidFill>
                  <a:schemeClr val="tx1"/>
                </a:solidFill>
                <a:effectLst>
                  <a:outerShdw blurRad="38100" dist="19050" dir="2700000" algn="tl" rotWithShape="0">
                    <a:schemeClr val="dk1">
                      <a:alpha val="40000"/>
                    </a:schemeClr>
                  </a:outerShdw>
                </a:effectLst>
              </a:rPr>
              <a:t>）</a:t>
            </a:r>
            <a:endParaRPr kumimoji="1" lang="en-US" altLang="ja-JP" sz="2000" dirty="0">
              <a:ln w="0"/>
              <a:solidFill>
                <a:schemeClr val="tx1"/>
              </a:solidFill>
              <a:effectLst>
                <a:outerShdw blurRad="38100" dist="19050" dir="2700000" algn="tl" rotWithShape="0">
                  <a:schemeClr val="dk1">
                    <a:alpha val="40000"/>
                  </a:schemeClr>
                </a:outerShdw>
              </a:effectLst>
            </a:endParaRPr>
          </a:p>
        </p:txBody>
      </p:sp>
      <p:sp>
        <p:nvSpPr>
          <p:cNvPr id="14" name="ひし形 13">
            <a:extLst>
              <a:ext uri="{FF2B5EF4-FFF2-40B4-BE49-F238E27FC236}">
                <a16:creationId xmlns:a16="http://schemas.microsoft.com/office/drawing/2014/main" id="{EEBE23D1-8505-204F-81CC-4B3DA2D77BAA}"/>
              </a:ext>
            </a:extLst>
          </p:cNvPr>
          <p:cNvSpPr/>
          <p:nvPr/>
        </p:nvSpPr>
        <p:spPr>
          <a:xfrm>
            <a:off x="2073902" y="3013994"/>
            <a:ext cx="2104989" cy="2175607"/>
          </a:xfrm>
          <a:prstGeom prst="diamon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15" name="テキスト ボックス 14">
            <a:extLst>
              <a:ext uri="{FF2B5EF4-FFF2-40B4-BE49-F238E27FC236}">
                <a16:creationId xmlns:a16="http://schemas.microsoft.com/office/drawing/2014/main" id="{29692B12-2F68-1247-A5F6-4B993510A434}"/>
              </a:ext>
            </a:extLst>
          </p:cNvPr>
          <p:cNvSpPr txBox="1"/>
          <p:nvPr/>
        </p:nvSpPr>
        <p:spPr>
          <a:xfrm>
            <a:off x="4119196" y="3462734"/>
            <a:ext cx="632905" cy="369332"/>
          </a:xfrm>
          <a:prstGeom prst="rect">
            <a:avLst/>
          </a:prstGeom>
          <a:noFill/>
        </p:spPr>
        <p:txBody>
          <a:bodyPr wrap="square" rtlCol="0">
            <a:spAutoFit/>
          </a:bodyPr>
          <a:lstStyle/>
          <a:p>
            <a:r>
              <a:rPr kumimoji="1" lang="en-US" altLang="ja-JP" dirty="0"/>
              <a:t>Yes</a:t>
            </a:r>
            <a:endParaRPr kumimoji="1" lang="ja-JP" altLang="en-US"/>
          </a:p>
        </p:txBody>
      </p:sp>
      <p:sp>
        <p:nvSpPr>
          <p:cNvPr id="16" name="テキスト ボックス 15">
            <a:extLst>
              <a:ext uri="{FF2B5EF4-FFF2-40B4-BE49-F238E27FC236}">
                <a16:creationId xmlns:a16="http://schemas.microsoft.com/office/drawing/2014/main" id="{3372F9F5-462D-4C4F-9BD8-8290ED05F903}"/>
              </a:ext>
            </a:extLst>
          </p:cNvPr>
          <p:cNvSpPr txBox="1"/>
          <p:nvPr/>
        </p:nvSpPr>
        <p:spPr>
          <a:xfrm>
            <a:off x="2549217" y="3778631"/>
            <a:ext cx="1473796" cy="646331"/>
          </a:xfrm>
          <a:prstGeom prst="rect">
            <a:avLst/>
          </a:prstGeom>
          <a:noFill/>
        </p:spPr>
        <p:txBody>
          <a:bodyPr wrap="square" rtlCol="0">
            <a:spAutoFit/>
          </a:bodyPr>
          <a:lstStyle/>
          <a:p>
            <a:r>
              <a:rPr kumimoji="1" lang="ja-JP" altLang="en-US" sz="3600">
                <a:solidFill>
                  <a:srgbClr val="FF0000"/>
                </a:solidFill>
              </a:rPr>
              <a:t>条件</a:t>
            </a:r>
          </a:p>
        </p:txBody>
      </p:sp>
      <p:sp>
        <p:nvSpPr>
          <p:cNvPr id="17" name="テキスト ボックス 16">
            <a:extLst>
              <a:ext uri="{FF2B5EF4-FFF2-40B4-BE49-F238E27FC236}">
                <a16:creationId xmlns:a16="http://schemas.microsoft.com/office/drawing/2014/main" id="{3132C789-D138-E34C-8040-B5E9D393B393}"/>
              </a:ext>
            </a:extLst>
          </p:cNvPr>
          <p:cNvSpPr txBox="1"/>
          <p:nvPr/>
        </p:nvSpPr>
        <p:spPr>
          <a:xfrm>
            <a:off x="3650331" y="4902455"/>
            <a:ext cx="632905" cy="369332"/>
          </a:xfrm>
          <a:prstGeom prst="rect">
            <a:avLst/>
          </a:prstGeom>
          <a:noFill/>
        </p:spPr>
        <p:txBody>
          <a:bodyPr wrap="square" rtlCol="0">
            <a:spAutoFit/>
          </a:bodyPr>
          <a:lstStyle/>
          <a:p>
            <a:r>
              <a:rPr kumimoji="1" lang="en-US" altLang="ja-JP" dirty="0"/>
              <a:t>No</a:t>
            </a:r>
            <a:endParaRPr kumimoji="1" lang="ja-JP" altLang="en-US"/>
          </a:p>
        </p:txBody>
      </p:sp>
      <p:sp>
        <p:nvSpPr>
          <p:cNvPr id="18" name="曲折矢印 17">
            <a:extLst>
              <a:ext uri="{FF2B5EF4-FFF2-40B4-BE49-F238E27FC236}">
                <a16:creationId xmlns:a16="http://schemas.microsoft.com/office/drawing/2014/main" id="{F173F269-AAF3-264B-B275-DF3056758DA8}"/>
              </a:ext>
            </a:extLst>
          </p:cNvPr>
          <p:cNvSpPr/>
          <p:nvPr/>
        </p:nvSpPr>
        <p:spPr>
          <a:xfrm rot="5400000" flipH="1">
            <a:off x="8486944" y="4633741"/>
            <a:ext cx="1457754" cy="546062"/>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19" name="右矢印 18">
            <a:extLst>
              <a:ext uri="{FF2B5EF4-FFF2-40B4-BE49-F238E27FC236}">
                <a16:creationId xmlns:a16="http://schemas.microsoft.com/office/drawing/2014/main" id="{34893B23-A37C-E84B-8551-FBF5619EC178}"/>
              </a:ext>
            </a:extLst>
          </p:cNvPr>
          <p:cNvSpPr/>
          <p:nvPr/>
        </p:nvSpPr>
        <p:spPr>
          <a:xfrm>
            <a:off x="3600947" y="5409221"/>
            <a:ext cx="5506500" cy="31907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20" name="曲折矢印 19">
            <a:extLst>
              <a:ext uri="{FF2B5EF4-FFF2-40B4-BE49-F238E27FC236}">
                <a16:creationId xmlns:a16="http://schemas.microsoft.com/office/drawing/2014/main" id="{C88DD466-865D-6240-A359-B6D7C218C66C}"/>
              </a:ext>
            </a:extLst>
          </p:cNvPr>
          <p:cNvSpPr/>
          <p:nvPr/>
        </p:nvSpPr>
        <p:spPr>
          <a:xfrm flipV="1">
            <a:off x="3078805" y="5122075"/>
            <a:ext cx="613186" cy="603792"/>
          </a:xfrm>
          <a:prstGeom prst="bentArrow">
            <a:avLst>
              <a:gd name="adj1" fmla="val 25000"/>
              <a:gd name="adj2" fmla="val 25000"/>
              <a:gd name="adj3" fmla="val 25000"/>
              <a:gd name="adj4" fmla="val 279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21" name="テキスト ボックス 20">
            <a:extLst>
              <a:ext uri="{FF2B5EF4-FFF2-40B4-BE49-F238E27FC236}">
                <a16:creationId xmlns:a16="http://schemas.microsoft.com/office/drawing/2014/main" id="{6D763938-5FAA-C144-A7E9-5F427EA6519B}"/>
              </a:ext>
            </a:extLst>
          </p:cNvPr>
          <p:cNvSpPr txBox="1"/>
          <p:nvPr/>
        </p:nvSpPr>
        <p:spPr>
          <a:xfrm>
            <a:off x="1572216" y="1943908"/>
            <a:ext cx="91173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600">
                <a:solidFill>
                  <a:srgbClr val="FF0000"/>
                </a:solidFill>
              </a:rPr>
              <a:t>条件：</a:t>
            </a:r>
          </a:p>
        </p:txBody>
      </p:sp>
      <p:sp>
        <p:nvSpPr>
          <p:cNvPr id="2" name="テキスト ボックス 1">
            <a:extLst>
              <a:ext uri="{FF2B5EF4-FFF2-40B4-BE49-F238E27FC236}">
                <a16:creationId xmlns:a16="http://schemas.microsoft.com/office/drawing/2014/main" id="{34185DD8-1E89-C041-BEDA-3EBB47E0C7D7}"/>
              </a:ext>
            </a:extLst>
          </p:cNvPr>
          <p:cNvSpPr txBox="1"/>
          <p:nvPr/>
        </p:nvSpPr>
        <p:spPr>
          <a:xfrm>
            <a:off x="5913120" y="2611195"/>
            <a:ext cx="4801314" cy="369332"/>
          </a:xfrm>
          <a:prstGeom prst="rect">
            <a:avLst/>
          </a:prstGeom>
          <a:noFill/>
        </p:spPr>
        <p:txBody>
          <a:bodyPr wrap="none" rtlCol="0">
            <a:spAutoFit/>
          </a:bodyPr>
          <a:lstStyle/>
          <a:p>
            <a:r>
              <a:rPr lang="ja-JP" altLang="en-US"/>
              <a:t>例：「右手をあげたら」「ウインクしたら」</a:t>
            </a:r>
            <a:endParaRPr kumimoji="1" lang="ja-JP" altLang="en-US"/>
          </a:p>
        </p:txBody>
      </p:sp>
      <p:sp>
        <p:nvSpPr>
          <p:cNvPr id="23" name="テキスト ボックス 22">
            <a:extLst>
              <a:ext uri="{FF2B5EF4-FFF2-40B4-BE49-F238E27FC236}">
                <a16:creationId xmlns:a16="http://schemas.microsoft.com/office/drawing/2014/main" id="{CC0E492A-7AEE-C041-854B-369F5EC71B24}"/>
              </a:ext>
            </a:extLst>
          </p:cNvPr>
          <p:cNvSpPr txBox="1"/>
          <p:nvPr/>
        </p:nvSpPr>
        <p:spPr>
          <a:xfrm>
            <a:off x="1476037" y="1564770"/>
            <a:ext cx="3416320" cy="369332"/>
          </a:xfrm>
          <a:prstGeom prst="rect">
            <a:avLst/>
          </a:prstGeom>
          <a:noFill/>
        </p:spPr>
        <p:txBody>
          <a:bodyPr wrap="none" rtlCol="0">
            <a:spAutoFit/>
          </a:bodyPr>
          <a:lstStyle/>
          <a:p>
            <a:r>
              <a:rPr lang="ja-JP" altLang="en-US"/>
              <a:t>条件を考えて書き込んでみよう</a:t>
            </a:r>
            <a:endParaRPr kumimoji="1" lang="ja-JP" altLang="en-US"/>
          </a:p>
        </p:txBody>
      </p:sp>
    </p:spTree>
    <p:extLst>
      <p:ext uri="{BB962C8B-B14F-4D97-AF65-F5344CB8AC3E}">
        <p14:creationId xmlns:p14="http://schemas.microsoft.com/office/powerpoint/2010/main" val="1018717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6F05AED-6F6B-3E47-BB32-EDC7DBF44658}"/>
              </a:ext>
            </a:extLst>
          </p:cNvPr>
          <p:cNvSpPr>
            <a:spLocks noGrp="1"/>
          </p:cNvSpPr>
          <p:nvPr>
            <p:ph type="sldNum" sz="quarter" idx="12"/>
          </p:nvPr>
        </p:nvSpPr>
        <p:spPr/>
        <p:txBody>
          <a:bodyPr/>
          <a:lstStyle/>
          <a:p>
            <a:fld id="{F7BED902-0BED-442E-9783-2FCF5AD3234E}" type="slidenum">
              <a:rPr kumimoji="1" lang="ja-JP" altLang="en-US" smtClean="0"/>
              <a:t>13</a:t>
            </a:fld>
            <a:endParaRPr kumimoji="1" lang="ja-JP" altLang="en-US"/>
          </a:p>
        </p:txBody>
      </p:sp>
      <p:sp>
        <p:nvSpPr>
          <p:cNvPr id="6" name="円/楕円 5">
            <a:extLst>
              <a:ext uri="{FF2B5EF4-FFF2-40B4-BE49-F238E27FC236}">
                <a16:creationId xmlns:a16="http://schemas.microsoft.com/office/drawing/2014/main" id="{C674F24F-63C1-2C40-B97B-CD0DA4A8BBF4}"/>
              </a:ext>
            </a:extLst>
          </p:cNvPr>
          <p:cNvSpPr/>
          <p:nvPr/>
        </p:nvSpPr>
        <p:spPr>
          <a:xfrm>
            <a:off x="249025" y="3232895"/>
            <a:ext cx="1323190" cy="173780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はじめ</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7" name="円/楕円 6">
            <a:extLst>
              <a:ext uri="{FF2B5EF4-FFF2-40B4-BE49-F238E27FC236}">
                <a16:creationId xmlns:a16="http://schemas.microsoft.com/office/drawing/2014/main" id="{20662779-5AE7-2B4D-9A06-B7AC05BEE218}"/>
              </a:ext>
            </a:extLst>
          </p:cNvPr>
          <p:cNvSpPr/>
          <p:nvPr/>
        </p:nvSpPr>
        <p:spPr>
          <a:xfrm>
            <a:off x="10689517" y="3168417"/>
            <a:ext cx="1244300" cy="186676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おわり</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8" name="コンテンツ プレースホルダー 2">
            <a:extLst>
              <a:ext uri="{FF2B5EF4-FFF2-40B4-BE49-F238E27FC236}">
                <a16:creationId xmlns:a16="http://schemas.microsoft.com/office/drawing/2014/main" id="{A76144A6-1F43-3E4A-9D18-CF83F2E808EC}"/>
              </a:ext>
            </a:extLst>
          </p:cNvPr>
          <p:cNvSpPr txBox="1">
            <a:spLocks/>
          </p:cNvSpPr>
          <p:nvPr/>
        </p:nvSpPr>
        <p:spPr>
          <a:xfrm>
            <a:off x="655320" y="347284"/>
            <a:ext cx="10515600" cy="1105521"/>
          </a:xfrm>
          <a:prstGeom prst="rect">
            <a:avLst/>
          </a:prstGeom>
        </p:spPr>
        <p:style>
          <a:lnRef idx="1">
            <a:schemeClr val="accent6"/>
          </a:lnRef>
          <a:fillRef idx="2">
            <a:schemeClr val="accent6"/>
          </a:fillRef>
          <a:effectRef idx="1">
            <a:schemeClr val="accent6"/>
          </a:effectRef>
          <a:fontRef idx="minor">
            <a:schemeClr val="dk1"/>
          </a:fontRef>
        </p:style>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lgn="ctr">
              <a:buNone/>
            </a:pPr>
            <a:r>
              <a:rPr lang="ja-JP" altLang="en-US">
                <a:ln w="0"/>
                <a:solidFill>
                  <a:schemeClr val="tx1"/>
                </a:solidFill>
                <a:effectLst>
                  <a:outerShdw blurRad="38100" dist="19050" dir="2700000" algn="tl" rotWithShape="0">
                    <a:schemeClr val="dk1">
                      <a:alpha val="40000"/>
                    </a:schemeClr>
                  </a:outerShdw>
                </a:effectLst>
              </a:rPr>
              <a:t>練習②： ３回「拍手」するプログラム（</a:t>
            </a:r>
            <a:r>
              <a:rPr lang="en-US" altLang="ja-JP" dirty="0">
                <a:ln w="0"/>
                <a:solidFill>
                  <a:schemeClr val="tx1"/>
                </a:solidFill>
                <a:effectLst>
                  <a:outerShdw blurRad="38100" dist="19050" dir="2700000" algn="tl" rotWithShape="0">
                    <a:schemeClr val="dk1">
                      <a:alpha val="40000"/>
                    </a:schemeClr>
                  </a:outerShdw>
                </a:effectLst>
              </a:rPr>
              <a:t>1</a:t>
            </a:r>
            <a:r>
              <a:rPr lang="ja-JP" altLang="en-US">
                <a:ln w="0"/>
                <a:solidFill>
                  <a:schemeClr val="tx1"/>
                </a:solidFill>
                <a:effectLst>
                  <a:outerShdw blurRad="38100" dist="19050" dir="2700000" algn="tl" rotWithShape="0">
                    <a:schemeClr val="dk1">
                      <a:alpha val="40000"/>
                    </a:schemeClr>
                  </a:outerShdw>
                </a:effectLst>
              </a:rPr>
              <a:t>）</a:t>
            </a:r>
            <a:endParaRPr lang="ja-JP" altLang="en-US" dirty="0">
              <a:ln w="0"/>
              <a:solidFill>
                <a:schemeClr val="tx1"/>
              </a:solidFill>
              <a:effectLst>
                <a:outerShdw blurRad="38100" dist="19050" dir="2700000" algn="tl" rotWithShape="0">
                  <a:schemeClr val="dk1">
                    <a:alpha val="40000"/>
                  </a:schemeClr>
                </a:outerShdw>
              </a:effectLst>
            </a:endParaRPr>
          </a:p>
        </p:txBody>
      </p:sp>
      <p:sp>
        <p:nvSpPr>
          <p:cNvPr id="13" name="右矢印 12">
            <a:extLst>
              <a:ext uri="{FF2B5EF4-FFF2-40B4-BE49-F238E27FC236}">
                <a16:creationId xmlns:a16="http://schemas.microsoft.com/office/drawing/2014/main" id="{50835A75-BE31-7D45-9795-4AE833971D80}"/>
              </a:ext>
            </a:extLst>
          </p:cNvPr>
          <p:cNvSpPr/>
          <p:nvPr/>
        </p:nvSpPr>
        <p:spPr>
          <a:xfrm>
            <a:off x="1572216" y="3956072"/>
            <a:ext cx="9117302" cy="29145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5" name="フローチャート: 処理 4">
            <a:extLst>
              <a:ext uri="{FF2B5EF4-FFF2-40B4-BE49-F238E27FC236}">
                <a16:creationId xmlns:a16="http://schemas.microsoft.com/office/drawing/2014/main" id="{C2542485-D821-6944-B8EA-0D18F99BD831}"/>
              </a:ext>
            </a:extLst>
          </p:cNvPr>
          <p:cNvSpPr/>
          <p:nvPr/>
        </p:nvSpPr>
        <p:spPr>
          <a:xfrm>
            <a:off x="2207335" y="3297938"/>
            <a:ext cx="1309061"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a:ln w="0"/>
                <a:solidFill>
                  <a:schemeClr val="tx1"/>
                </a:solidFill>
                <a:effectLst>
                  <a:outerShdw blurRad="38100" dist="19050" dir="2700000" algn="tl" rotWithShape="0">
                    <a:schemeClr val="dk1">
                      <a:alpha val="40000"/>
                    </a:schemeClr>
                  </a:outerShdw>
                </a:effectLst>
              </a:rPr>
              <a:t>手を</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lang="ja-JP" altLang="en-US" sz="2400">
                <a:ln w="0"/>
                <a:solidFill>
                  <a:schemeClr val="tx1"/>
                </a:solidFill>
                <a:effectLst>
                  <a:outerShdw blurRad="38100" dist="19050" dir="2700000" algn="tl" rotWithShape="0">
                    <a:schemeClr val="dk1">
                      <a:alpha val="40000"/>
                    </a:schemeClr>
                  </a:outerShdw>
                </a:effectLst>
              </a:rPr>
              <a:t>叩く</a:t>
            </a:r>
            <a:endParaRPr kumimoji="1" lang="en-US" altLang="ja-JP" sz="2400" dirty="0">
              <a:ln w="0"/>
              <a:solidFill>
                <a:schemeClr val="tx1"/>
              </a:solidFill>
              <a:effectLst>
                <a:outerShdw blurRad="38100" dist="19050" dir="2700000" algn="tl" rotWithShape="0">
                  <a:schemeClr val="dk1">
                    <a:alpha val="40000"/>
                  </a:schemeClr>
                </a:outerShdw>
              </a:effectLst>
            </a:endParaRPr>
          </a:p>
        </p:txBody>
      </p:sp>
      <p:sp>
        <p:nvSpPr>
          <p:cNvPr id="9" name="フローチャート: 処理 8">
            <a:extLst>
              <a:ext uri="{FF2B5EF4-FFF2-40B4-BE49-F238E27FC236}">
                <a16:creationId xmlns:a16="http://schemas.microsoft.com/office/drawing/2014/main" id="{93382E7C-BEB9-304F-A275-4D3179C408B5}"/>
              </a:ext>
            </a:extLst>
          </p:cNvPr>
          <p:cNvSpPr/>
          <p:nvPr/>
        </p:nvSpPr>
        <p:spPr>
          <a:xfrm>
            <a:off x="5415597" y="3283050"/>
            <a:ext cx="1309061"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a:ln w="0"/>
                <a:solidFill>
                  <a:schemeClr val="tx1"/>
                </a:solidFill>
                <a:effectLst>
                  <a:outerShdw blurRad="38100" dist="19050" dir="2700000" algn="tl" rotWithShape="0">
                    <a:schemeClr val="dk1">
                      <a:alpha val="40000"/>
                    </a:schemeClr>
                  </a:outerShdw>
                </a:effectLst>
              </a:rPr>
              <a:t>手を</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lang="ja-JP" altLang="en-US" sz="2400">
                <a:ln w="0"/>
                <a:solidFill>
                  <a:schemeClr val="tx1"/>
                </a:solidFill>
                <a:effectLst>
                  <a:outerShdw blurRad="38100" dist="19050" dir="2700000" algn="tl" rotWithShape="0">
                    <a:schemeClr val="dk1">
                      <a:alpha val="40000"/>
                    </a:schemeClr>
                  </a:outerShdw>
                </a:effectLst>
              </a:rPr>
              <a:t>叩く</a:t>
            </a:r>
            <a:endParaRPr kumimoji="1" lang="en-US" altLang="ja-JP" sz="2400" dirty="0">
              <a:ln w="0"/>
              <a:solidFill>
                <a:schemeClr val="tx1"/>
              </a:solidFill>
              <a:effectLst>
                <a:outerShdw blurRad="38100" dist="19050" dir="2700000" algn="tl" rotWithShape="0">
                  <a:schemeClr val="dk1">
                    <a:alpha val="40000"/>
                  </a:schemeClr>
                </a:outerShdw>
              </a:effectLst>
            </a:endParaRPr>
          </a:p>
        </p:txBody>
      </p:sp>
      <p:sp>
        <p:nvSpPr>
          <p:cNvPr id="10" name="フローチャート: 処理 9">
            <a:extLst>
              <a:ext uri="{FF2B5EF4-FFF2-40B4-BE49-F238E27FC236}">
                <a16:creationId xmlns:a16="http://schemas.microsoft.com/office/drawing/2014/main" id="{4E06F697-4301-E945-B6A3-AF2BD45D5EB2}"/>
              </a:ext>
            </a:extLst>
          </p:cNvPr>
          <p:cNvSpPr/>
          <p:nvPr/>
        </p:nvSpPr>
        <p:spPr>
          <a:xfrm>
            <a:off x="3797966" y="3283050"/>
            <a:ext cx="1309062"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a:ln w="0"/>
                <a:solidFill>
                  <a:schemeClr val="tx1"/>
                </a:solidFill>
                <a:effectLst>
                  <a:outerShdw blurRad="38100" dist="19050" dir="2700000" algn="tl" rotWithShape="0">
                    <a:schemeClr val="dk1">
                      <a:alpha val="40000"/>
                    </a:schemeClr>
                  </a:outerShdw>
                </a:effectLst>
              </a:rPr>
              <a:t>止まる</a:t>
            </a:r>
            <a:endParaRPr lang="en-US" altLang="ja-JP" sz="2000" dirty="0">
              <a:ln w="0"/>
              <a:solidFill>
                <a:schemeClr val="tx1"/>
              </a:solidFill>
              <a:effectLst>
                <a:outerShdw blurRad="38100" dist="19050" dir="2700000" algn="tl" rotWithShape="0">
                  <a:schemeClr val="dk1">
                    <a:alpha val="40000"/>
                  </a:schemeClr>
                </a:outerShdw>
              </a:effectLst>
            </a:endParaRPr>
          </a:p>
          <a:p>
            <a:pPr algn="ctr"/>
            <a:r>
              <a:rPr kumimoji="1" lang="ja-JP" altLang="en-US" sz="2000">
                <a:ln w="0"/>
                <a:solidFill>
                  <a:schemeClr val="tx1"/>
                </a:solidFill>
                <a:effectLst>
                  <a:outerShdw blurRad="38100" dist="19050" dir="2700000" algn="tl" rotWithShape="0">
                    <a:schemeClr val="dk1">
                      <a:alpha val="40000"/>
                    </a:schemeClr>
                  </a:outerShdw>
                </a:effectLst>
              </a:rPr>
              <a:t>（</a:t>
            </a:r>
            <a:r>
              <a:rPr lang="en-US" altLang="ja-JP" sz="2000" dirty="0">
                <a:ln w="0"/>
                <a:solidFill>
                  <a:schemeClr val="tx1"/>
                </a:solidFill>
                <a:effectLst>
                  <a:outerShdw blurRad="38100" dist="19050" dir="2700000" algn="tl" rotWithShape="0">
                    <a:schemeClr val="dk1">
                      <a:alpha val="40000"/>
                    </a:schemeClr>
                  </a:outerShdw>
                </a:effectLst>
              </a:rPr>
              <a:t>0.5</a:t>
            </a:r>
            <a:r>
              <a:rPr lang="ja-JP" altLang="en-US" sz="2000">
                <a:ln w="0"/>
                <a:solidFill>
                  <a:schemeClr val="tx1"/>
                </a:solidFill>
                <a:effectLst>
                  <a:outerShdw blurRad="38100" dist="19050" dir="2700000" algn="tl" rotWithShape="0">
                    <a:schemeClr val="dk1">
                      <a:alpha val="40000"/>
                    </a:schemeClr>
                  </a:outerShdw>
                </a:effectLst>
              </a:rPr>
              <a:t>秒</a:t>
            </a:r>
            <a:r>
              <a:rPr kumimoji="1" lang="ja-JP" altLang="en-US" sz="2000">
                <a:ln w="0"/>
                <a:solidFill>
                  <a:schemeClr val="tx1"/>
                </a:solidFill>
                <a:effectLst>
                  <a:outerShdw blurRad="38100" dist="19050" dir="2700000" algn="tl" rotWithShape="0">
                    <a:schemeClr val="dk1">
                      <a:alpha val="40000"/>
                    </a:schemeClr>
                  </a:outerShdw>
                </a:effectLst>
              </a:rPr>
              <a:t>）</a:t>
            </a:r>
            <a:endParaRPr kumimoji="1" lang="en-US" altLang="ja-JP" sz="2000" dirty="0">
              <a:ln w="0"/>
              <a:solidFill>
                <a:schemeClr val="tx1"/>
              </a:solidFill>
              <a:effectLst>
                <a:outerShdw blurRad="38100" dist="19050" dir="2700000" algn="tl" rotWithShape="0">
                  <a:schemeClr val="dk1">
                    <a:alpha val="40000"/>
                  </a:schemeClr>
                </a:outerShdw>
              </a:effectLst>
            </a:endParaRPr>
          </a:p>
        </p:txBody>
      </p:sp>
      <p:sp>
        <p:nvSpPr>
          <p:cNvPr id="11" name="フローチャート: 処理 10">
            <a:extLst>
              <a:ext uri="{FF2B5EF4-FFF2-40B4-BE49-F238E27FC236}">
                <a16:creationId xmlns:a16="http://schemas.microsoft.com/office/drawing/2014/main" id="{1801C865-8992-B040-824E-0FD3649AC4AF}"/>
              </a:ext>
            </a:extLst>
          </p:cNvPr>
          <p:cNvSpPr/>
          <p:nvPr/>
        </p:nvSpPr>
        <p:spPr>
          <a:xfrm>
            <a:off x="8507022" y="3283050"/>
            <a:ext cx="1309061"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a:ln w="0"/>
                <a:solidFill>
                  <a:schemeClr val="tx1"/>
                </a:solidFill>
                <a:effectLst>
                  <a:outerShdw blurRad="38100" dist="19050" dir="2700000" algn="tl" rotWithShape="0">
                    <a:schemeClr val="dk1">
                      <a:alpha val="40000"/>
                    </a:schemeClr>
                  </a:outerShdw>
                </a:effectLst>
              </a:rPr>
              <a:t>手を</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lang="ja-JP" altLang="en-US" sz="2400">
                <a:ln w="0"/>
                <a:solidFill>
                  <a:schemeClr val="tx1"/>
                </a:solidFill>
                <a:effectLst>
                  <a:outerShdw blurRad="38100" dist="19050" dir="2700000" algn="tl" rotWithShape="0">
                    <a:schemeClr val="dk1">
                      <a:alpha val="40000"/>
                    </a:schemeClr>
                  </a:outerShdw>
                </a:effectLst>
              </a:rPr>
              <a:t>叩く</a:t>
            </a:r>
            <a:endParaRPr kumimoji="1" lang="en-US" altLang="ja-JP" sz="2400" dirty="0">
              <a:ln w="0"/>
              <a:solidFill>
                <a:schemeClr val="tx1"/>
              </a:solidFill>
              <a:effectLst>
                <a:outerShdw blurRad="38100" dist="19050" dir="2700000" algn="tl" rotWithShape="0">
                  <a:schemeClr val="dk1">
                    <a:alpha val="40000"/>
                  </a:schemeClr>
                </a:outerShdw>
              </a:effectLst>
            </a:endParaRPr>
          </a:p>
        </p:txBody>
      </p:sp>
      <p:sp>
        <p:nvSpPr>
          <p:cNvPr id="12" name="フローチャート: 処理 11">
            <a:extLst>
              <a:ext uri="{FF2B5EF4-FFF2-40B4-BE49-F238E27FC236}">
                <a16:creationId xmlns:a16="http://schemas.microsoft.com/office/drawing/2014/main" id="{F9A8527F-B1CE-8F47-8391-128F143383F8}"/>
              </a:ext>
            </a:extLst>
          </p:cNvPr>
          <p:cNvSpPr/>
          <p:nvPr/>
        </p:nvSpPr>
        <p:spPr>
          <a:xfrm>
            <a:off x="6961309" y="3283050"/>
            <a:ext cx="1309062"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a:ln w="0"/>
                <a:solidFill>
                  <a:schemeClr val="tx1"/>
                </a:solidFill>
                <a:effectLst>
                  <a:outerShdw blurRad="38100" dist="19050" dir="2700000" algn="tl" rotWithShape="0">
                    <a:schemeClr val="dk1">
                      <a:alpha val="40000"/>
                    </a:schemeClr>
                  </a:outerShdw>
                </a:effectLst>
              </a:rPr>
              <a:t>止まる</a:t>
            </a:r>
            <a:endParaRPr lang="en-US" altLang="ja-JP" sz="2000" dirty="0">
              <a:ln w="0"/>
              <a:solidFill>
                <a:schemeClr val="tx1"/>
              </a:solidFill>
              <a:effectLst>
                <a:outerShdw blurRad="38100" dist="19050" dir="2700000" algn="tl" rotWithShape="0">
                  <a:schemeClr val="dk1">
                    <a:alpha val="40000"/>
                  </a:schemeClr>
                </a:outerShdw>
              </a:effectLst>
            </a:endParaRPr>
          </a:p>
          <a:p>
            <a:pPr algn="ctr"/>
            <a:r>
              <a:rPr kumimoji="1" lang="ja-JP" altLang="en-US" sz="2000">
                <a:ln w="0"/>
                <a:solidFill>
                  <a:schemeClr val="tx1"/>
                </a:solidFill>
                <a:effectLst>
                  <a:outerShdw blurRad="38100" dist="19050" dir="2700000" algn="tl" rotWithShape="0">
                    <a:schemeClr val="dk1">
                      <a:alpha val="40000"/>
                    </a:schemeClr>
                  </a:outerShdw>
                </a:effectLst>
              </a:rPr>
              <a:t>（</a:t>
            </a:r>
            <a:r>
              <a:rPr lang="en-US" altLang="ja-JP" sz="2000" dirty="0">
                <a:ln w="0"/>
                <a:solidFill>
                  <a:schemeClr val="tx1"/>
                </a:solidFill>
                <a:effectLst>
                  <a:outerShdw blurRad="38100" dist="19050" dir="2700000" algn="tl" rotWithShape="0">
                    <a:schemeClr val="dk1">
                      <a:alpha val="40000"/>
                    </a:schemeClr>
                  </a:outerShdw>
                </a:effectLst>
              </a:rPr>
              <a:t>0.5</a:t>
            </a:r>
            <a:r>
              <a:rPr lang="ja-JP" altLang="en-US" sz="2000">
                <a:ln w="0"/>
                <a:solidFill>
                  <a:schemeClr val="tx1"/>
                </a:solidFill>
                <a:effectLst>
                  <a:outerShdw blurRad="38100" dist="19050" dir="2700000" algn="tl" rotWithShape="0">
                    <a:schemeClr val="dk1">
                      <a:alpha val="40000"/>
                    </a:schemeClr>
                  </a:outerShdw>
                </a:effectLst>
              </a:rPr>
              <a:t>秒</a:t>
            </a:r>
            <a:r>
              <a:rPr kumimoji="1" lang="ja-JP" altLang="en-US" sz="2000">
                <a:ln w="0"/>
                <a:solidFill>
                  <a:schemeClr val="tx1"/>
                </a:solidFill>
                <a:effectLst>
                  <a:outerShdw blurRad="38100" dist="19050" dir="2700000" algn="tl" rotWithShape="0">
                    <a:schemeClr val="dk1">
                      <a:alpha val="40000"/>
                    </a:schemeClr>
                  </a:outerShdw>
                </a:effectLst>
              </a:rPr>
              <a:t>）</a:t>
            </a:r>
            <a:endParaRPr kumimoji="1" lang="en-US" altLang="ja-JP"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3390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6F05AED-6F6B-3E47-BB32-EDC7DBF44658}"/>
              </a:ext>
            </a:extLst>
          </p:cNvPr>
          <p:cNvSpPr>
            <a:spLocks noGrp="1"/>
          </p:cNvSpPr>
          <p:nvPr>
            <p:ph type="sldNum" sz="quarter" idx="12"/>
          </p:nvPr>
        </p:nvSpPr>
        <p:spPr/>
        <p:txBody>
          <a:bodyPr/>
          <a:lstStyle/>
          <a:p>
            <a:fld id="{F7BED902-0BED-442E-9783-2FCF5AD3234E}" type="slidenum">
              <a:rPr kumimoji="1" lang="ja-JP" altLang="en-US" smtClean="0"/>
              <a:t>14</a:t>
            </a:fld>
            <a:endParaRPr kumimoji="1" lang="ja-JP" altLang="en-US"/>
          </a:p>
        </p:txBody>
      </p:sp>
      <p:sp>
        <p:nvSpPr>
          <p:cNvPr id="6" name="円/楕円 5">
            <a:extLst>
              <a:ext uri="{FF2B5EF4-FFF2-40B4-BE49-F238E27FC236}">
                <a16:creationId xmlns:a16="http://schemas.microsoft.com/office/drawing/2014/main" id="{C674F24F-63C1-2C40-B97B-CD0DA4A8BBF4}"/>
              </a:ext>
            </a:extLst>
          </p:cNvPr>
          <p:cNvSpPr/>
          <p:nvPr/>
        </p:nvSpPr>
        <p:spPr>
          <a:xfrm>
            <a:off x="249025" y="3232895"/>
            <a:ext cx="1323190" cy="173780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はじめ</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7" name="円/楕円 6">
            <a:extLst>
              <a:ext uri="{FF2B5EF4-FFF2-40B4-BE49-F238E27FC236}">
                <a16:creationId xmlns:a16="http://schemas.microsoft.com/office/drawing/2014/main" id="{20662779-5AE7-2B4D-9A06-B7AC05BEE218}"/>
              </a:ext>
            </a:extLst>
          </p:cNvPr>
          <p:cNvSpPr/>
          <p:nvPr/>
        </p:nvSpPr>
        <p:spPr>
          <a:xfrm>
            <a:off x="10689517" y="3168417"/>
            <a:ext cx="1244300" cy="186676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n w="0"/>
                <a:solidFill>
                  <a:schemeClr val="tx1"/>
                </a:solidFill>
                <a:effectLst>
                  <a:outerShdw blurRad="38100" dist="19050" dir="2700000" algn="tl" rotWithShape="0">
                    <a:schemeClr val="dk1">
                      <a:alpha val="40000"/>
                    </a:schemeClr>
                  </a:outerShdw>
                </a:effectLst>
              </a:rPr>
              <a:t>おわり</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8" name="コンテンツ プレースホルダー 2">
            <a:extLst>
              <a:ext uri="{FF2B5EF4-FFF2-40B4-BE49-F238E27FC236}">
                <a16:creationId xmlns:a16="http://schemas.microsoft.com/office/drawing/2014/main" id="{A76144A6-1F43-3E4A-9D18-CF83F2E808EC}"/>
              </a:ext>
            </a:extLst>
          </p:cNvPr>
          <p:cNvSpPr txBox="1">
            <a:spLocks/>
          </p:cNvSpPr>
          <p:nvPr/>
        </p:nvSpPr>
        <p:spPr>
          <a:xfrm>
            <a:off x="655320" y="347284"/>
            <a:ext cx="10515600" cy="1105521"/>
          </a:xfrm>
          <a:prstGeom prst="rect">
            <a:avLst/>
          </a:prstGeom>
        </p:spPr>
        <p:style>
          <a:lnRef idx="1">
            <a:schemeClr val="accent6"/>
          </a:lnRef>
          <a:fillRef idx="2">
            <a:schemeClr val="accent6"/>
          </a:fillRef>
          <a:effectRef idx="1">
            <a:schemeClr val="accent6"/>
          </a:effectRef>
          <a:fontRef idx="minor">
            <a:schemeClr val="dk1"/>
          </a:fontRef>
        </p:style>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lgn="ctr">
              <a:buFont typeface="Arial" panose="020B0604020202020204" pitchFamily="34" charset="0"/>
              <a:buNone/>
            </a:pPr>
            <a:r>
              <a:rPr lang="ja-JP" altLang="en-US">
                <a:ln w="0"/>
                <a:solidFill>
                  <a:schemeClr val="tx1"/>
                </a:solidFill>
                <a:effectLst>
                  <a:outerShdw blurRad="38100" dist="19050" dir="2700000" algn="tl" rotWithShape="0">
                    <a:schemeClr val="dk1">
                      <a:alpha val="40000"/>
                    </a:schemeClr>
                  </a:outerShdw>
                </a:effectLst>
              </a:rPr>
              <a:t>練習③：３回「拍手」するプログラム（</a:t>
            </a:r>
            <a:r>
              <a:rPr lang="en-US" altLang="ja-JP" dirty="0">
                <a:ln w="0"/>
                <a:solidFill>
                  <a:schemeClr val="tx1"/>
                </a:solidFill>
                <a:effectLst>
                  <a:outerShdw blurRad="38100" dist="19050" dir="2700000" algn="tl" rotWithShape="0">
                    <a:schemeClr val="dk1">
                      <a:alpha val="40000"/>
                    </a:schemeClr>
                  </a:outerShdw>
                </a:effectLst>
              </a:rPr>
              <a:t>2</a:t>
            </a:r>
            <a:r>
              <a:rPr lang="ja-JP" altLang="en-US">
                <a:ln w="0"/>
                <a:solidFill>
                  <a:schemeClr val="tx1"/>
                </a:solidFill>
                <a:effectLst>
                  <a:outerShdw blurRad="38100" dist="19050" dir="2700000" algn="tl" rotWithShape="0">
                    <a:schemeClr val="dk1">
                      <a:alpha val="40000"/>
                    </a:schemeClr>
                  </a:outerShdw>
                </a:effectLst>
              </a:rPr>
              <a:t>）</a:t>
            </a:r>
            <a:r>
              <a:rPr lang="en-US" altLang="ja-JP" dirty="0">
                <a:ln w="0"/>
                <a:solidFill>
                  <a:schemeClr val="tx1"/>
                </a:solidFill>
                <a:effectLst>
                  <a:outerShdw blurRad="38100" dist="19050" dir="2700000" algn="tl" rotWithShape="0">
                    <a:schemeClr val="dk1">
                      <a:alpha val="40000"/>
                    </a:schemeClr>
                  </a:outerShdw>
                </a:effectLst>
              </a:rPr>
              <a:t> </a:t>
            </a:r>
            <a:r>
              <a:rPr lang="ja-JP" altLang="en-US">
                <a:ln w="0"/>
                <a:solidFill>
                  <a:schemeClr val="tx1"/>
                </a:solidFill>
                <a:effectLst>
                  <a:outerShdw blurRad="38100" dist="19050" dir="2700000" algn="tl" rotWithShape="0">
                    <a:schemeClr val="dk1">
                      <a:alpha val="40000"/>
                    </a:schemeClr>
                  </a:outerShdw>
                </a:effectLst>
              </a:rPr>
              <a:t>後判定ループ</a:t>
            </a:r>
            <a:endParaRPr lang="ja-JP" altLang="en-US" dirty="0">
              <a:ln w="0"/>
              <a:solidFill>
                <a:schemeClr val="tx1"/>
              </a:solidFill>
              <a:effectLst>
                <a:outerShdw blurRad="38100" dist="19050" dir="2700000" algn="tl" rotWithShape="0">
                  <a:schemeClr val="dk1">
                    <a:alpha val="40000"/>
                  </a:schemeClr>
                </a:outerShdw>
              </a:effectLst>
            </a:endParaRPr>
          </a:p>
        </p:txBody>
      </p:sp>
      <p:sp>
        <p:nvSpPr>
          <p:cNvPr id="13" name="右矢印 12">
            <a:extLst>
              <a:ext uri="{FF2B5EF4-FFF2-40B4-BE49-F238E27FC236}">
                <a16:creationId xmlns:a16="http://schemas.microsoft.com/office/drawing/2014/main" id="{50835A75-BE31-7D45-9795-4AE833971D80}"/>
              </a:ext>
            </a:extLst>
          </p:cNvPr>
          <p:cNvSpPr/>
          <p:nvPr/>
        </p:nvSpPr>
        <p:spPr>
          <a:xfrm>
            <a:off x="1572216" y="3956072"/>
            <a:ext cx="9117302" cy="29145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9" name="フローチャート: 処理 8">
            <a:extLst>
              <a:ext uri="{FF2B5EF4-FFF2-40B4-BE49-F238E27FC236}">
                <a16:creationId xmlns:a16="http://schemas.microsoft.com/office/drawing/2014/main" id="{93382E7C-BEB9-304F-A275-4D3179C408B5}"/>
              </a:ext>
            </a:extLst>
          </p:cNvPr>
          <p:cNvSpPr/>
          <p:nvPr/>
        </p:nvSpPr>
        <p:spPr>
          <a:xfrm>
            <a:off x="3887394" y="3194373"/>
            <a:ext cx="1309061"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a:ln w="0"/>
                <a:solidFill>
                  <a:schemeClr val="tx1"/>
                </a:solidFill>
                <a:effectLst>
                  <a:outerShdw blurRad="38100" dist="19050" dir="2700000" algn="tl" rotWithShape="0">
                    <a:schemeClr val="dk1">
                      <a:alpha val="40000"/>
                    </a:schemeClr>
                  </a:outerShdw>
                </a:effectLst>
              </a:rPr>
              <a:t>手を</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lang="ja-JP" altLang="en-US" sz="2400">
                <a:ln w="0"/>
                <a:solidFill>
                  <a:schemeClr val="tx1"/>
                </a:solidFill>
                <a:effectLst>
                  <a:outerShdw blurRad="38100" dist="19050" dir="2700000" algn="tl" rotWithShape="0">
                    <a:schemeClr val="dk1">
                      <a:alpha val="40000"/>
                    </a:schemeClr>
                  </a:outerShdw>
                </a:effectLst>
              </a:rPr>
              <a:t>叩く</a:t>
            </a:r>
            <a:endParaRPr lang="en-US" altLang="ja-JP" sz="2400" dirty="0">
              <a:ln w="0"/>
              <a:solidFill>
                <a:schemeClr val="tx1"/>
              </a:solidFill>
              <a:effectLst>
                <a:outerShdw blurRad="38100" dist="19050" dir="2700000" algn="tl" rotWithShape="0">
                  <a:schemeClr val="dk1">
                    <a:alpha val="40000"/>
                  </a:schemeClr>
                </a:outerShdw>
              </a:effectLst>
            </a:endParaRPr>
          </a:p>
          <a:p>
            <a:pPr algn="ctr"/>
            <a:r>
              <a:rPr kumimoji="1" lang="en-US" altLang="ja-JP" sz="2400" dirty="0">
                <a:ln w="0"/>
                <a:solidFill>
                  <a:schemeClr val="tx1"/>
                </a:solidFill>
                <a:effectLst>
                  <a:outerShdw blurRad="38100" dist="19050" dir="2700000" algn="tl" rotWithShape="0">
                    <a:schemeClr val="dk1">
                      <a:alpha val="40000"/>
                    </a:schemeClr>
                  </a:outerShdw>
                </a:effectLst>
              </a:rPr>
              <a:t>(+1)</a:t>
            </a:r>
          </a:p>
        </p:txBody>
      </p:sp>
      <p:sp>
        <p:nvSpPr>
          <p:cNvPr id="10" name="フローチャート: 処理 9">
            <a:extLst>
              <a:ext uri="{FF2B5EF4-FFF2-40B4-BE49-F238E27FC236}">
                <a16:creationId xmlns:a16="http://schemas.microsoft.com/office/drawing/2014/main" id="{4E06F697-4301-E945-B6A3-AF2BD45D5EB2}"/>
              </a:ext>
            </a:extLst>
          </p:cNvPr>
          <p:cNvSpPr/>
          <p:nvPr/>
        </p:nvSpPr>
        <p:spPr>
          <a:xfrm>
            <a:off x="5625757" y="3194374"/>
            <a:ext cx="1309062"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a:ln w="0"/>
                <a:solidFill>
                  <a:schemeClr val="tx1"/>
                </a:solidFill>
                <a:effectLst>
                  <a:outerShdw blurRad="38100" dist="19050" dir="2700000" algn="tl" rotWithShape="0">
                    <a:schemeClr val="dk1">
                      <a:alpha val="40000"/>
                    </a:schemeClr>
                  </a:outerShdw>
                </a:effectLst>
              </a:rPr>
              <a:t>止まる</a:t>
            </a:r>
            <a:endParaRPr lang="en-US" altLang="ja-JP" sz="2000" dirty="0">
              <a:ln w="0"/>
              <a:solidFill>
                <a:schemeClr val="tx1"/>
              </a:solidFill>
              <a:effectLst>
                <a:outerShdw blurRad="38100" dist="19050" dir="2700000" algn="tl" rotWithShape="0">
                  <a:schemeClr val="dk1">
                    <a:alpha val="40000"/>
                  </a:schemeClr>
                </a:outerShdw>
              </a:effectLst>
            </a:endParaRPr>
          </a:p>
          <a:p>
            <a:pPr algn="ctr"/>
            <a:r>
              <a:rPr kumimoji="1" lang="ja-JP" altLang="en-US" sz="2000">
                <a:ln w="0"/>
                <a:solidFill>
                  <a:schemeClr val="tx1"/>
                </a:solidFill>
                <a:effectLst>
                  <a:outerShdw blurRad="38100" dist="19050" dir="2700000" algn="tl" rotWithShape="0">
                    <a:schemeClr val="dk1">
                      <a:alpha val="40000"/>
                    </a:schemeClr>
                  </a:outerShdw>
                </a:effectLst>
              </a:rPr>
              <a:t>（</a:t>
            </a:r>
            <a:r>
              <a:rPr lang="en-US" altLang="ja-JP" sz="2000" dirty="0">
                <a:ln w="0"/>
                <a:solidFill>
                  <a:schemeClr val="tx1"/>
                </a:solidFill>
                <a:effectLst>
                  <a:outerShdw blurRad="38100" dist="19050" dir="2700000" algn="tl" rotWithShape="0">
                    <a:schemeClr val="dk1">
                      <a:alpha val="40000"/>
                    </a:schemeClr>
                  </a:outerShdw>
                </a:effectLst>
              </a:rPr>
              <a:t>0.5</a:t>
            </a:r>
            <a:r>
              <a:rPr lang="ja-JP" altLang="en-US" sz="2000">
                <a:ln w="0"/>
                <a:solidFill>
                  <a:schemeClr val="tx1"/>
                </a:solidFill>
                <a:effectLst>
                  <a:outerShdw blurRad="38100" dist="19050" dir="2700000" algn="tl" rotWithShape="0">
                    <a:schemeClr val="dk1">
                      <a:alpha val="40000"/>
                    </a:schemeClr>
                  </a:outerShdw>
                </a:effectLst>
              </a:rPr>
              <a:t>秒</a:t>
            </a:r>
            <a:r>
              <a:rPr kumimoji="1" lang="ja-JP" altLang="en-US" sz="2000">
                <a:ln w="0"/>
                <a:solidFill>
                  <a:schemeClr val="tx1"/>
                </a:solidFill>
                <a:effectLst>
                  <a:outerShdw blurRad="38100" dist="19050" dir="2700000" algn="tl" rotWithShape="0">
                    <a:schemeClr val="dk1">
                      <a:alpha val="40000"/>
                    </a:schemeClr>
                  </a:outerShdw>
                </a:effectLst>
              </a:rPr>
              <a:t>）</a:t>
            </a:r>
            <a:endParaRPr kumimoji="1" lang="en-US" altLang="ja-JP" sz="2000" dirty="0">
              <a:ln w="0"/>
              <a:solidFill>
                <a:schemeClr val="tx1"/>
              </a:solidFill>
              <a:effectLst>
                <a:outerShdw blurRad="38100" dist="19050" dir="2700000" algn="tl" rotWithShape="0">
                  <a:schemeClr val="dk1">
                    <a:alpha val="40000"/>
                  </a:schemeClr>
                </a:outerShdw>
              </a:effectLst>
            </a:endParaRPr>
          </a:p>
        </p:txBody>
      </p:sp>
      <p:sp>
        <p:nvSpPr>
          <p:cNvPr id="14" name="曲折矢印 13">
            <a:extLst>
              <a:ext uri="{FF2B5EF4-FFF2-40B4-BE49-F238E27FC236}">
                <a16:creationId xmlns:a16="http://schemas.microsoft.com/office/drawing/2014/main" id="{1F0DC52B-1EA8-A242-85C0-B1946C583174}"/>
              </a:ext>
            </a:extLst>
          </p:cNvPr>
          <p:cNvSpPr/>
          <p:nvPr/>
        </p:nvSpPr>
        <p:spPr>
          <a:xfrm rot="16200000">
            <a:off x="2439602" y="4593552"/>
            <a:ext cx="1386008" cy="546062"/>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2" name="ひし形 1">
            <a:extLst>
              <a:ext uri="{FF2B5EF4-FFF2-40B4-BE49-F238E27FC236}">
                <a16:creationId xmlns:a16="http://schemas.microsoft.com/office/drawing/2014/main" id="{47B4CC82-CE4E-1145-9B18-27E9E4B64674}"/>
              </a:ext>
            </a:extLst>
          </p:cNvPr>
          <p:cNvSpPr/>
          <p:nvPr/>
        </p:nvSpPr>
        <p:spPr>
          <a:xfrm>
            <a:off x="8113711" y="3109502"/>
            <a:ext cx="1717203" cy="2006079"/>
          </a:xfrm>
          <a:prstGeom prst="diamon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dirty="0">
              <a:ln w="0"/>
              <a:solidFill>
                <a:schemeClr val="tx1"/>
              </a:solidFill>
              <a:effectLst>
                <a:outerShdw blurRad="38100" dist="19050" dir="2700000" algn="tl" rotWithShape="0">
                  <a:schemeClr val="dk1">
                    <a:alpha val="40000"/>
                  </a:schemeClr>
                </a:outerShdw>
              </a:effectLst>
            </a:endParaRPr>
          </a:p>
        </p:txBody>
      </p:sp>
      <p:sp>
        <p:nvSpPr>
          <p:cNvPr id="3" name="テキスト ボックス 2">
            <a:extLst>
              <a:ext uri="{FF2B5EF4-FFF2-40B4-BE49-F238E27FC236}">
                <a16:creationId xmlns:a16="http://schemas.microsoft.com/office/drawing/2014/main" id="{240E7620-2D85-DD49-AB7B-CF5D87F1B91E}"/>
              </a:ext>
            </a:extLst>
          </p:cNvPr>
          <p:cNvSpPr txBox="1"/>
          <p:nvPr/>
        </p:nvSpPr>
        <p:spPr>
          <a:xfrm>
            <a:off x="8242370" y="3802623"/>
            <a:ext cx="1473796" cy="707886"/>
          </a:xfrm>
          <a:prstGeom prst="rect">
            <a:avLst/>
          </a:prstGeom>
          <a:noFill/>
        </p:spPr>
        <p:txBody>
          <a:bodyPr wrap="square" rtlCol="0">
            <a:spAutoFit/>
          </a:bodyPr>
          <a:lstStyle/>
          <a:p>
            <a:pPr algn="ctr"/>
            <a:r>
              <a:rPr lang="ja-JP" altLang="en-US" sz="2000"/>
              <a:t>手を叩く</a:t>
            </a:r>
            <a:endParaRPr lang="en-US" altLang="ja-JP" sz="2000" dirty="0"/>
          </a:p>
          <a:p>
            <a:pPr algn="ctr"/>
            <a:r>
              <a:rPr kumimoji="1" lang="ja-JP" altLang="en-US" sz="2000"/>
              <a:t>＜３</a:t>
            </a:r>
          </a:p>
        </p:txBody>
      </p:sp>
      <p:sp>
        <p:nvSpPr>
          <p:cNvPr id="19" name="右矢印 18">
            <a:extLst>
              <a:ext uri="{FF2B5EF4-FFF2-40B4-BE49-F238E27FC236}">
                <a16:creationId xmlns:a16="http://schemas.microsoft.com/office/drawing/2014/main" id="{C6A19A96-F31A-A940-B07A-A900202600CD}"/>
              </a:ext>
            </a:extLst>
          </p:cNvPr>
          <p:cNvSpPr/>
          <p:nvPr/>
        </p:nvSpPr>
        <p:spPr>
          <a:xfrm rot="10800000">
            <a:off x="3154016" y="5348255"/>
            <a:ext cx="5818295" cy="29145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18" name="曲折矢印 17">
            <a:extLst>
              <a:ext uri="{FF2B5EF4-FFF2-40B4-BE49-F238E27FC236}">
                <a16:creationId xmlns:a16="http://schemas.microsoft.com/office/drawing/2014/main" id="{FCA25C53-EACC-844B-9061-C67A562FE436}"/>
              </a:ext>
            </a:extLst>
          </p:cNvPr>
          <p:cNvSpPr/>
          <p:nvPr/>
        </p:nvSpPr>
        <p:spPr>
          <a:xfrm rot="10800000">
            <a:off x="8412648" y="4980789"/>
            <a:ext cx="613186" cy="673005"/>
          </a:xfrm>
          <a:prstGeom prst="bentArrow">
            <a:avLst>
              <a:gd name="adj1" fmla="val 25000"/>
              <a:gd name="adj2" fmla="val 25000"/>
              <a:gd name="adj3" fmla="val 25000"/>
              <a:gd name="adj4" fmla="val 279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20" name="テキスト ボックス 19">
            <a:extLst>
              <a:ext uri="{FF2B5EF4-FFF2-40B4-BE49-F238E27FC236}">
                <a16:creationId xmlns:a16="http://schemas.microsoft.com/office/drawing/2014/main" id="{74998BEA-2283-F04C-A270-D2DBC8D47FC6}"/>
              </a:ext>
            </a:extLst>
          </p:cNvPr>
          <p:cNvSpPr txBox="1"/>
          <p:nvPr/>
        </p:nvSpPr>
        <p:spPr>
          <a:xfrm>
            <a:off x="9594573" y="3429000"/>
            <a:ext cx="632905" cy="369332"/>
          </a:xfrm>
          <a:prstGeom prst="rect">
            <a:avLst/>
          </a:prstGeom>
          <a:noFill/>
        </p:spPr>
        <p:txBody>
          <a:bodyPr wrap="square" rtlCol="0">
            <a:spAutoFit/>
          </a:bodyPr>
          <a:lstStyle/>
          <a:p>
            <a:r>
              <a:rPr kumimoji="1" lang="en-US" altLang="ja-JP" dirty="0"/>
              <a:t>No</a:t>
            </a:r>
            <a:endParaRPr kumimoji="1" lang="ja-JP" altLang="en-US"/>
          </a:p>
        </p:txBody>
      </p:sp>
      <p:sp>
        <p:nvSpPr>
          <p:cNvPr id="21" name="テキスト ボックス 20">
            <a:extLst>
              <a:ext uri="{FF2B5EF4-FFF2-40B4-BE49-F238E27FC236}">
                <a16:creationId xmlns:a16="http://schemas.microsoft.com/office/drawing/2014/main" id="{9182B128-758D-CD43-BB55-8AD9303A40EE}"/>
              </a:ext>
            </a:extLst>
          </p:cNvPr>
          <p:cNvSpPr txBox="1"/>
          <p:nvPr/>
        </p:nvSpPr>
        <p:spPr>
          <a:xfrm>
            <a:off x="9138683" y="5055803"/>
            <a:ext cx="632905" cy="369332"/>
          </a:xfrm>
          <a:prstGeom prst="rect">
            <a:avLst/>
          </a:prstGeom>
          <a:noFill/>
        </p:spPr>
        <p:txBody>
          <a:bodyPr wrap="square" rtlCol="0">
            <a:spAutoFit/>
          </a:bodyPr>
          <a:lstStyle/>
          <a:p>
            <a:r>
              <a:rPr kumimoji="1" lang="en-US" altLang="ja-JP" dirty="0"/>
              <a:t>Yes</a:t>
            </a:r>
            <a:endParaRPr kumimoji="1" lang="ja-JP" altLang="en-US"/>
          </a:p>
        </p:txBody>
      </p:sp>
    </p:spTree>
    <p:extLst>
      <p:ext uri="{BB962C8B-B14F-4D97-AF65-F5344CB8AC3E}">
        <p14:creationId xmlns:p14="http://schemas.microsoft.com/office/powerpoint/2010/main" val="131405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プログラミング課題（２）</a:t>
            </a:r>
          </a:p>
        </p:txBody>
      </p:sp>
      <p:sp>
        <p:nvSpPr>
          <p:cNvPr id="3" name="コンテンツ プレースホルダー 2"/>
          <p:cNvSpPr>
            <a:spLocks noGrp="1"/>
          </p:cNvSpPr>
          <p:nvPr>
            <p:ph idx="1"/>
          </p:nvPr>
        </p:nvSpPr>
        <p:spPr>
          <a:xfrm>
            <a:off x="838200" y="1690688"/>
            <a:ext cx="10515600" cy="1105521"/>
          </a:xfrm>
        </p:spPr>
        <p:style>
          <a:lnRef idx="3">
            <a:schemeClr val="lt1"/>
          </a:lnRef>
          <a:fillRef idx="1">
            <a:schemeClr val="accent4"/>
          </a:fillRef>
          <a:effectRef idx="1">
            <a:schemeClr val="accent4"/>
          </a:effectRef>
          <a:fontRef idx="minor">
            <a:schemeClr val="lt1"/>
          </a:fontRef>
        </p:style>
        <p:txBody>
          <a:bodyPr anchor="ctr" anchorCtr="0"/>
          <a:lstStyle/>
          <a:p>
            <a:pPr marL="0" indent="0" algn="ctr">
              <a:buNone/>
            </a:pPr>
            <a:r>
              <a:rPr kumimoji="1" lang="ja-JP" altLang="en-US">
                <a:ln w="0"/>
                <a:solidFill>
                  <a:schemeClr val="tx1"/>
                </a:solidFill>
                <a:effectLst>
                  <a:outerShdw blurRad="38100" dist="19050" dir="2700000" algn="tl" rotWithShape="0">
                    <a:schemeClr val="dk1">
                      <a:alpha val="40000"/>
                    </a:schemeClr>
                  </a:outerShdw>
                </a:effectLst>
              </a:rPr>
              <a:t>人ロボット</a:t>
            </a:r>
            <a:r>
              <a:rPr kumimoji="1" lang="ja-JP" altLang="en-US" dirty="0">
                <a:ln w="0"/>
                <a:solidFill>
                  <a:schemeClr val="tx1"/>
                </a:solidFill>
                <a:effectLst>
                  <a:outerShdw blurRad="38100" dist="19050" dir="2700000" algn="tl" rotWithShape="0">
                    <a:schemeClr val="dk1">
                      <a:alpha val="40000"/>
                    </a:schemeClr>
                  </a:outerShdw>
                </a:effectLst>
              </a:rPr>
              <a:t>を「</a:t>
            </a:r>
            <a:r>
              <a:rPr kumimoji="1" lang="ja-JP" altLang="en-US">
                <a:ln w="0"/>
                <a:solidFill>
                  <a:schemeClr val="tx1"/>
                </a:solidFill>
                <a:effectLst>
                  <a:outerShdw blurRad="38100" dist="19050" dir="2700000" algn="tl" rotWithShape="0">
                    <a:schemeClr val="dk1">
                      <a:alpha val="40000"/>
                    </a:schemeClr>
                  </a:outerShdw>
                </a:effectLst>
              </a:rPr>
              <a:t>移動」「動作」させよう</a:t>
            </a:r>
            <a:r>
              <a:rPr kumimoji="1" lang="ja-JP" altLang="en-US" dirty="0">
                <a:ln w="0"/>
                <a:solidFill>
                  <a:schemeClr val="tx1"/>
                </a:solidFill>
                <a:effectLst>
                  <a:outerShdw blurRad="38100" dist="19050" dir="2700000" algn="tl" rotWithShape="0">
                    <a:schemeClr val="dk1">
                      <a:alpha val="40000"/>
                    </a:schemeClr>
                  </a:outerShdw>
                </a:effectLst>
              </a:rPr>
              <a:t>！</a:t>
            </a:r>
          </a:p>
        </p:txBody>
      </p:sp>
      <p:sp>
        <p:nvSpPr>
          <p:cNvPr id="4" name="正方形/長方形 3"/>
          <p:cNvSpPr/>
          <p:nvPr/>
        </p:nvSpPr>
        <p:spPr>
          <a:xfrm>
            <a:off x="969903" y="2998387"/>
            <a:ext cx="10084904" cy="2246769"/>
          </a:xfrm>
          <a:prstGeom prst="rect">
            <a:avLst/>
          </a:prstGeom>
        </p:spPr>
        <p:txBody>
          <a:bodyPr wrap="square">
            <a:spAutoFit/>
          </a:bodyPr>
          <a:lstStyle/>
          <a:p>
            <a:pPr marL="342900" indent="-342900">
              <a:buFont typeface="Wingdings" panose="05000000000000000000" pitchFamily="2" charset="2"/>
              <a:buChar char="u"/>
            </a:pPr>
            <a:r>
              <a:rPr lang="ja-JP" altLang="en-US" sz="2800"/>
              <a:t>人ロボット</a:t>
            </a:r>
            <a:r>
              <a:rPr lang="ja-JP" altLang="en-US" sz="2800" dirty="0"/>
              <a:t>は，「歩く」ことができます．</a:t>
            </a:r>
            <a:endParaRPr lang="en-US" altLang="ja-JP" sz="2800" dirty="0"/>
          </a:p>
          <a:p>
            <a:pPr marL="342900" indent="-342900">
              <a:buFont typeface="Wingdings" panose="05000000000000000000" pitchFamily="2" charset="2"/>
              <a:buChar char="u"/>
            </a:pPr>
            <a:r>
              <a:rPr lang="ja-JP" altLang="en-US" sz="2800"/>
              <a:t>「スタート」</a:t>
            </a:r>
            <a:r>
              <a:rPr lang="ja-JP" altLang="en-US" sz="2800" dirty="0"/>
              <a:t>から</a:t>
            </a:r>
            <a:r>
              <a:rPr lang="ja-JP" altLang="en-US" sz="2800"/>
              <a:t>「ゴール」</a:t>
            </a:r>
            <a:r>
              <a:rPr lang="ja-JP" altLang="en-US" sz="2800" dirty="0"/>
              <a:t>まで</a:t>
            </a:r>
            <a:r>
              <a:rPr lang="ja-JP" altLang="en-US" sz="2800"/>
              <a:t>，人ロボットを</a:t>
            </a:r>
            <a:r>
              <a:rPr lang="ja-JP" altLang="en-US" sz="2800" dirty="0"/>
              <a:t>「移動」させるプログラムを作成してください</a:t>
            </a:r>
            <a:endParaRPr lang="en-US" altLang="ja-JP" sz="2800" dirty="0"/>
          </a:p>
          <a:p>
            <a:pPr marL="342900" indent="-342900">
              <a:buFont typeface="Wingdings" panose="05000000000000000000" pitchFamily="2" charset="2"/>
              <a:buChar char="u"/>
            </a:pPr>
            <a:r>
              <a:rPr lang="ja-JP" altLang="en-US" sz="2800"/>
              <a:t>「ゴール」</a:t>
            </a:r>
            <a:r>
              <a:rPr lang="ja-JP" altLang="en-US" sz="2800" dirty="0"/>
              <a:t>にたどり着いたら</a:t>
            </a:r>
            <a:r>
              <a:rPr lang="ja-JP" altLang="en-US" sz="2800"/>
              <a:t>，人ロボット</a:t>
            </a:r>
            <a:r>
              <a:rPr lang="ja-JP" altLang="en-US" sz="2800" dirty="0"/>
              <a:t>に何らかの「動作」をさせてください．</a:t>
            </a:r>
          </a:p>
        </p:txBody>
      </p:sp>
      <p:sp>
        <p:nvSpPr>
          <p:cNvPr id="5" name="フローチャート: 処理 4">
            <a:extLst>
              <a:ext uri="{FF2B5EF4-FFF2-40B4-BE49-F238E27FC236}">
                <a16:creationId xmlns:a16="http://schemas.microsoft.com/office/drawing/2014/main" id="{1D923D88-B892-1443-9D05-C74081C8B337}"/>
              </a:ext>
            </a:extLst>
          </p:cNvPr>
          <p:cNvSpPr/>
          <p:nvPr/>
        </p:nvSpPr>
        <p:spPr>
          <a:xfrm>
            <a:off x="7061199" y="5043944"/>
            <a:ext cx="1577008"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800" dirty="0">
                <a:ln w="0"/>
                <a:solidFill>
                  <a:schemeClr val="tx1"/>
                </a:solidFill>
                <a:effectLst>
                  <a:outerShdw blurRad="38100" dist="19050" dir="2700000" algn="tl" rotWithShape="0">
                    <a:schemeClr val="dk1">
                      <a:alpha val="40000"/>
                    </a:schemeClr>
                  </a:outerShdw>
                </a:effectLst>
              </a:rPr>
              <a:t>&lt;</a:t>
            </a:r>
            <a:r>
              <a:rPr lang="ja-JP" altLang="en-US" sz="2800" dirty="0">
                <a:ln w="0"/>
                <a:solidFill>
                  <a:schemeClr val="tx1"/>
                </a:solidFill>
                <a:effectLst>
                  <a:outerShdw blurRad="38100" dist="19050" dir="2700000" algn="tl" rotWithShape="0">
                    <a:schemeClr val="dk1">
                      <a:alpha val="40000"/>
                    </a:schemeClr>
                  </a:outerShdw>
                </a:effectLst>
              </a:rPr>
              <a:t>命令</a:t>
            </a:r>
            <a:r>
              <a:rPr lang="en-US" altLang="ja-JP" sz="2800" dirty="0">
                <a:ln w="0"/>
                <a:solidFill>
                  <a:schemeClr val="tx1"/>
                </a:solidFill>
                <a:effectLst>
                  <a:outerShdw blurRad="38100" dist="19050" dir="2700000" algn="tl" rotWithShape="0">
                    <a:schemeClr val="dk1">
                      <a:alpha val="40000"/>
                    </a:schemeClr>
                  </a:outerShdw>
                </a:effectLst>
              </a:rPr>
              <a:t>&gt;</a:t>
            </a:r>
          </a:p>
          <a:p>
            <a:pPr algn="ctr"/>
            <a:r>
              <a:rPr kumimoji="1" lang="ja-JP" altLang="en-US" sz="2800" dirty="0">
                <a:ln w="0"/>
                <a:solidFill>
                  <a:schemeClr val="tx1"/>
                </a:solidFill>
                <a:effectLst>
                  <a:outerShdw blurRad="38100" dist="19050" dir="2700000" algn="tl" rotWithShape="0">
                    <a:schemeClr val="dk1">
                      <a:alpha val="40000"/>
                    </a:schemeClr>
                  </a:outerShdw>
                </a:effectLst>
              </a:rPr>
              <a:t>歩く</a:t>
            </a:r>
            <a:endParaRPr kumimoji="1" lang="en-US" altLang="ja-JP" sz="2800" dirty="0">
              <a:ln w="0"/>
              <a:solidFill>
                <a:schemeClr val="tx1"/>
              </a:solidFill>
              <a:effectLst>
                <a:outerShdw blurRad="38100" dist="19050" dir="2700000" algn="tl" rotWithShape="0">
                  <a:schemeClr val="dk1">
                    <a:alpha val="40000"/>
                  </a:schemeClr>
                </a:outerShdw>
              </a:effectLst>
            </a:endParaRPr>
          </a:p>
        </p:txBody>
      </p:sp>
      <p:sp>
        <p:nvSpPr>
          <p:cNvPr id="6" name="フローチャート: 処理 5">
            <a:extLst>
              <a:ext uri="{FF2B5EF4-FFF2-40B4-BE49-F238E27FC236}">
                <a16:creationId xmlns:a16="http://schemas.microsoft.com/office/drawing/2014/main" id="{6B3BF15B-EB70-7E4B-A4EB-389400435F70}"/>
              </a:ext>
            </a:extLst>
          </p:cNvPr>
          <p:cNvSpPr/>
          <p:nvPr/>
        </p:nvSpPr>
        <p:spPr>
          <a:xfrm>
            <a:off x="9063382" y="5043943"/>
            <a:ext cx="1577008"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800" dirty="0">
                <a:ln w="0"/>
                <a:solidFill>
                  <a:schemeClr val="tx1"/>
                </a:solidFill>
                <a:effectLst>
                  <a:outerShdw blurRad="38100" dist="19050" dir="2700000" algn="tl" rotWithShape="0">
                    <a:schemeClr val="dk1">
                      <a:alpha val="40000"/>
                    </a:schemeClr>
                  </a:outerShdw>
                </a:effectLst>
              </a:rPr>
              <a:t>&lt;</a:t>
            </a:r>
            <a:r>
              <a:rPr lang="ja-JP" altLang="en-US" sz="2800">
                <a:ln w="0"/>
                <a:solidFill>
                  <a:schemeClr val="tx1"/>
                </a:solidFill>
                <a:effectLst>
                  <a:outerShdw blurRad="38100" dist="19050" dir="2700000" algn="tl" rotWithShape="0">
                    <a:schemeClr val="dk1">
                      <a:alpha val="40000"/>
                    </a:schemeClr>
                  </a:outerShdw>
                </a:effectLst>
              </a:rPr>
              <a:t>命令</a:t>
            </a:r>
            <a:r>
              <a:rPr lang="en-US" altLang="ja-JP" sz="2800" dirty="0">
                <a:ln w="0"/>
                <a:solidFill>
                  <a:schemeClr val="tx1"/>
                </a:solidFill>
                <a:effectLst>
                  <a:outerShdw blurRad="38100" dist="19050" dir="2700000" algn="tl" rotWithShape="0">
                    <a:schemeClr val="dk1">
                      <a:alpha val="40000"/>
                    </a:schemeClr>
                  </a:outerShdw>
                </a:effectLst>
              </a:rPr>
              <a:t>&gt;</a:t>
            </a:r>
          </a:p>
          <a:p>
            <a:pPr algn="ctr"/>
            <a:r>
              <a:rPr kumimoji="1" lang="ja-JP" altLang="en-US" sz="2800">
                <a:ln w="0"/>
                <a:solidFill>
                  <a:schemeClr val="tx1"/>
                </a:solidFill>
                <a:effectLst>
                  <a:outerShdw blurRad="38100" dist="19050" dir="2700000" algn="tl" rotWithShape="0">
                    <a:schemeClr val="dk1">
                      <a:alpha val="40000"/>
                    </a:schemeClr>
                  </a:outerShdw>
                </a:effectLst>
              </a:rPr>
              <a:t>踊る</a:t>
            </a:r>
            <a:endParaRPr kumimoji="1" lang="en-US" altLang="ja-JP"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7775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365125"/>
            <a:ext cx="11009243" cy="1325563"/>
          </a:xfrm>
        </p:spPr>
        <p:txBody>
          <a:bodyPr/>
          <a:lstStyle/>
          <a:p>
            <a:r>
              <a:rPr lang="ja-JP" altLang="en-US"/>
              <a:t>４</a:t>
            </a:r>
            <a:r>
              <a:rPr kumimoji="1" lang="ja-JP" altLang="en-US"/>
              <a:t>．ボール型ロボット</a:t>
            </a:r>
            <a:r>
              <a:rPr kumimoji="1" lang="ja-JP" altLang="en-US" dirty="0"/>
              <a:t>にプログラミング</a:t>
            </a:r>
            <a:r>
              <a:rPr kumimoji="1" lang="ja-JP" altLang="en-US"/>
              <a:t>してみよう！</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677" y="1926844"/>
            <a:ext cx="3381375" cy="3381375"/>
          </a:xfrm>
          <a:prstGeom prst="rect">
            <a:avLst/>
          </a:prstGeom>
        </p:spPr>
      </p:pic>
      <p:sp>
        <p:nvSpPr>
          <p:cNvPr id="6" name="コンテンツ プレースホルダー 5"/>
          <p:cNvSpPr>
            <a:spLocks noGrp="1"/>
          </p:cNvSpPr>
          <p:nvPr>
            <p:ph idx="1"/>
          </p:nvPr>
        </p:nvSpPr>
        <p:spPr>
          <a:xfrm>
            <a:off x="1063486" y="1926844"/>
            <a:ext cx="6622775" cy="4301678"/>
          </a:xfrm>
        </p:spPr>
        <p:txBody>
          <a:bodyPr/>
          <a:lstStyle/>
          <a:p>
            <a:r>
              <a:rPr kumimoji="1" lang="en-US" altLang="ja-JP" dirty="0"/>
              <a:t>Sphero</a:t>
            </a:r>
            <a:r>
              <a:rPr lang="ja-JP" altLang="en-US" dirty="0"/>
              <a:t>「</a:t>
            </a:r>
            <a:r>
              <a:rPr lang="en-US" altLang="ja-JP" dirty="0"/>
              <a:t>mini</a:t>
            </a:r>
            <a:r>
              <a:rPr lang="ja-JP" altLang="en-US" dirty="0"/>
              <a:t>」</a:t>
            </a:r>
            <a:r>
              <a:rPr kumimoji="1" lang="ja-JP" altLang="en-US" dirty="0"/>
              <a:t>「</a:t>
            </a:r>
            <a:r>
              <a:rPr kumimoji="1" lang="en-US" altLang="ja-JP" dirty="0"/>
              <a:t>SPRK+</a:t>
            </a:r>
            <a:r>
              <a:rPr kumimoji="1" lang="ja-JP" altLang="en-US" dirty="0"/>
              <a:t>」「</a:t>
            </a:r>
            <a:r>
              <a:rPr kumimoji="1" lang="en-US" altLang="ja-JP" dirty="0"/>
              <a:t>BOLT</a:t>
            </a:r>
            <a:r>
              <a:rPr kumimoji="1" lang="ja-JP" altLang="en-US" dirty="0"/>
              <a:t>」のボール型ロボットを使います</a:t>
            </a:r>
            <a:endParaRPr kumimoji="1" lang="en-US" altLang="ja-JP" dirty="0"/>
          </a:p>
          <a:p>
            <a:r>
              <a:rPr lang="ja-JP" altLang="en-US" dirty="0"/>
              <a:t>プログラミングはタブレットパソコンを使って行います</a:t>
            </a:r>
            <a:endParaRPr lang="en-US" altLang="ja-JP" dirty="0"/>
          </a:p>
          <a:p>
            <a:endParaRPr lang="en-US" altLang="ja-JP" dirty="0"/>
          </a:p>
          <a:p>
            <a:pPr marL="0" indent="0">
              <a:buNone/>
            </a:pPr>
            <a:endParaRPr kumimoji="1" lang="en-US" altLang="ja-JP" dirty="0"/>
          </a:p>
          <a:p>
            <a:pPr marL="0" indent="0">
              <a:buNone/>
            </a:pPr>
            <a:r>
              <a:rPr kumimoji="1" lang="ja-JP" altLang="en-US" dirty="0"/>
              <a:t>まずは</a:t>
            </a:r>
            <a:r>
              <a:rPr lang="ja-JP" altLang="en-US" dirty="0"/>
              <a:t>リモコン操作で</a:t>
            </a:r>
            <a:r>
              <a:rPr kumimoji="1" lang="ja-JP" altLang="en-US" dirty="0"/>
              <a:t>動かしてみよう！</a:t>
            </a:r>
            <a:endParaRPr kumimoji="1" lang="en-US" altLang="ja-JP" dirty="0"/>
          </a:p>
        </p:txBody>
      </p:sp>
    </p:spTree>
    <p:extLst>
      <p:ext uri="{BB962C8B-B14F-4D97-AF65-F5344CB8AC3E}">
        <p14:creationId xmlns:p14="http://schemas.microsoft.com/office/powerpoint/2010/main" val="303240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E738E7-E6AE-1047-AD11-4D4E6584C9F1}"/>
              </a:ext>
            </a:extLst>
          </p:cNvPr>
          <p:cNvSpPr>
            <a:spLocks noGrp="1"/>
          </p:cNvSpPr>
          <p:nvPr>
            <p:ph type="title"/>
          </p:nvPr>
        </p:nvSpPr>
        <p:spPr/>
        <p:txBody>
          <a:bodyPr/>
          <a:lstStyle/>
          <a:p>
            <a:r>
              <a:rPr lang="en-US" altLang="ja-JP" dirty="0"/>
              <a:t>4</a:t>
            </a:r>
            <a:r>
              <a:rPr lang="ja-JP" altLang="en-US"/>
              <a:t>．</a:t>
            </a:r>
            <a:r>
              <a:rPr lang="en-US" altLang="ja-JP" dirty="0"/>
              <a:t>1</a:t>
            </a:r>
            <a:r>
              <a:rPr lang="ja-JP" altLang="en-US"/>
              <a:t>  </a:t>
            </a:r>
            <a:r>
              <a:rPr kumimoji="1" lang="ja-JP" altLang="en-US"/>
              <a:t>ビジュアルプログラミング</a:t>
            </a:r>
          </a:p>
        </p:txBody>
      </p:sp>
      <p:pic>
        <p:nvPicPr>
          <p:cNvPr id="1026" name="Picture 2">
            <a:extLst>
              <a:ext uri="{FF2B5EF4-FFF2-40B4-BE49-F238E27FC236}">
                <a16:creationId xmlns:a16="http://schemas.microsoft.com/office/drawing/2014/main" id="{970E496A-E2DA-C343-B936-C307AC447C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0736" y="1375300"/>
            <a:ext cx="4621696" cy="245888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1D3ADFF-34A3-EF49-91C7-CBEFE3453F2F}"/>
              </a:ext>
            </a:extLst>
          </p:cNvPr>
          <p:cNvSpPr txBox="1"/>
          <p:nvPr/>
        </p:nvSpPr>
        <p:spPr>
          <a:xfrm>
            <a:off x="4293541" y="3838698"/>
            <a:ext cx="2818504" cy="461665"/>
          </a:xfrm>
          <a:prstGeom prst="rect">
            <a:avLst/>
          </a:prstGeom>
          <a:noFill/>
        </p:spPr>
        <p:txBody>
          <a:bodyPr wrap="square" rtlCol="0">
            <a:spAutoFit/>
          </a:bodyPr>
          <a:lstStyle/>
          <a:p>
            <a:r>
              <a:rPr kumimoji="1" lang="en-US" altLang="ja-JP" sz="2400" dirty="0"/>
              <a:t>Scratch</a:t>
            </a:r>
            <a:endParaRPr kumimoji="1" lang="ja-JP" altLang="en-US" sz="2400"/>
          </a:p>
        </p:txBody>
      </p:sp>
      <p:pic>
        <p:nvPicPr>
          <p:cNvPr id="10" name="図 9">
            <a:extLst>
              <a:ext uri="{FF2B5EF4-FFF2-40B4-BE49-F238E27FC236}">
                <a16:creationId xmlns:a16="http://schemas.microsoft.com/office/drawing/2014/main" id="{4ABB332B-50E1-D44E-9585-1440E9171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61" y="3834187"/>
            <a:ext cx="4193542" cy="2458887"/>
          </a:xfrm>
          <a:prstGeom prst="rect">
            <a:avLst/>
          </a:prstGeom>
        </p:spPr>
      </p:pic>
      <p:sp>
        <p:nvSpPr>
          <p:cNvPr id="12" name="テキスト ボックス 11">
            <a:extLst>
              <a:ext uri="{FF2B5EF4-FFF2-40B4-BE49-F238E27FC236}">
                <a16:creationId xmlns:a16="http://schemas.microsoft.com/office/drawing/2014/main" id="{C46E4F7A-8AE7-F74E-9FF9-DB7087623165}"/>
              </a:ext>
            </a:extLst>
          </p:cNvPr>
          <p:cNvSpPr txBox="1"/>
          <p:nvPr/>
        </p:nvSpPr>
        <p:spPr>
          <a:xfrm>
            <a:off x="9373496" y="3372522"/>
            <a:ext cx="2818504" cy="461665"/>
          </a:xfrm>
          <a:prstGeom prst="rect">
            <a:avLst/>
          </a:prstGeom>
          <a:noFill/>
        </p:spPr>
        <p:txBody>
          <a:bodyPr wrap="square" rtlCol="0">
            <a:spAutoFit/>
          </a:bodyPr>
          <a:lstStyle/>
          <a:p>
            <a:r>
              <a:rPr kumimoji="1" lang="en-US" altLang="ja-JP" sz="2400" dirty="0"/>
              <a:t>Google </a:t>
            </a:r>
            <a:r>
              <a:rPr kumimoji="1" lang="en-US" altLang="ja-JP" sz="2400" dirty="0" err="1"/>
              <a:t>Blockly</a:t>
            </a:r>
            <a:endParaRPr kumimoji="1" lang="ja-JP" altLang="en-US" sz="2400"/>
          </a:p>
        </p:txBody>
      </p:sp>
      <p:sp>
        <p:nvSpPr>
          <p:cNvPr id="11" name="スライド番号プレースホルダー 10">
            <a:extLst>
              <a:ext uri="{FF2B5EF4-FFF2-40B4-BE49-F238E27FC236}">
                <a16:creationId xmlns:a16="http://schemas.microsoft.com/office/drawing/2014/main" id="{4CE60527-6C37-6B4E-BED9-54B49E6E3C39}"/>
              </a:ext>
            </a:extLst>
          </p:cNvPr>
          <p:cNvSpPr>
            <a:spLocks noGrp="1"/>
          </p:cNvSpPr>
          <p:nvPr>
            <p:ph type="sldNum" sz="quarter" idx="12"/>
          </p:nvPr>
        </p:nvSpPr>
        <p:spPr/>
        <p:txBody>
          <a:bodyPr/>
          <a:lstStyle/>
          <a:p>
            <a:fld id="{F7BED902-0BED-442E-9783-2FCF5AD3234E}" type="slidenum">
              <a:rPr kumimoji="1" lang="ja-JP" altLang="en-US" smtClean="0"/>
              <a:t>17</a:t>
            </a:fld>
            <a:endParaRPr kumimoji="1" lang="ja-JP" altLang="en-US"/>
          </a:p>
        </p:txBody>
      </p:sp>
      <p:sp>
        <p:nvSpPr>
          <p:cNvPr id="13" name="正方形/長方形 12">
            <a:extLst>
              <a:ext uri="{FF2B5EF4-FFF2-40B4-BE49-F238E27FC236}">
                <a16:creationId xmlns:a16="http://schemas.microsoft.com/office/drawing/2014/main" id="{8E492662-749A-7F4D-8B9A-42AADB3ECD3B}"/>
              </a:ext>
            </a:extLst>
          </p:cNvPr>
          <p:cNvSpPr/>
          <p:nvPr/>
        </p:nvSpPr>
        <p:spPr>
          <a:xfrm>
            <a:off x="484409" y="5212983"/>
            <a:ext cx="1149674" cy="461665"/>
          </a:xfrm>
          <a:prstGeom prst="rect">
            <a:avLst/>
          </a:prstGeom>
        </p:spPr>
        <p:txBody>
          <a:bodyPr wrap="none">
            <a:spAutoFit/>
          </a:bodyPr>
          <a:lstStyle/>
          <a:p>
            <a:r>
              <a:rPr lang="en-US" altLang="ja-JP" sz="2400" dirty="0" err="1"/>
              <a:t>Viscuit</a:t>
            </a:r>
            <a:endParaRPr lang="ja-JP" altLang="en-US" sz="2400"/>
          </a:p>
        </p:txBody>
      </p:sp>
      <p:pic>
        <p:nvPicPr>
          <p:cNvPr id="16" name="図 15">
            <a:extLst>
              <a:ext uri="{FF2B5EF4-FFF2-40B4-BE49-F238E27FC236}">
                <a16:creationId xmlns:a16="http://schemas.microsoft.com/office/drawing/2014/main" id="{25E132E4-C6BD-9047-8B8F-3BE304A57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09" y="2926080"/>
            <a:ext cx="3605795" cy="2286903"/>
          </a:xfrm>
          <a:prstGeom prst="rect">
            <a:avLst/>
          </a:prstGeom>
        </p:spPr>
      </p:pic>
    </p:spTree>
    <p:extLst>
      <p:ext uri="{BB962C8B-B14F-4D97-AF65-F5344CB8AC3E}">
        <p14:creationId xmlns:p14="http://schemas.microsoft.com/office/powerpoint/2010/main" val="1060298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135B4D-3F3B-6942-9529-A54663E67714}"/>
              </a:ext>
            </a:extLst>
          </p:cNvPr>
          <p:cNvSpPr>
            <a:spLocks noGrp="1"/>
          </p:cNvSpPr>
          <p:nvPr>
            <p:ph type="title"/>
          </p:nvPr>
        </p:nvSpPr>
        <p:spPr>
          <a:xfrm>
            <a:off x="838200" y="279064"/>
            <a:ext cx="10901979" cy="1325563"/>
          </a:xfrm>
        </p:spPr>
        <p:txBody>
          <a:bodyPr/>
          <a:lstStyle/>
          <a:p>
            <a:r>
              <a:rPr lang="ja-JP" altLang="en-US"/>
              <a:t>専用アプリ「</a:t>
            </a:r>
            <a:r>
              <a:rPr lang="en-US" altLang="ja-JP" dirty="0"/>
              <a:t>Sphero Edu</a:t>
            </a:r>
            <a:r>
              <a:rPr lang="ja-JP" altLang="en-US"/>
              <a:t>」</a:t>
            </a:r>
          </a:p>
        </p:txBody>
      </p:sp>
      <p:sp>
        <p:nvSpPr>
          <p:cNvPr id="3" name="コンテンツ プレースホルダー 2">
            <a:extLst>
              <a:ext uri="{FF2B5EF4-FFF2-40B4-BE49-F238E27FC236}">
                <a16:creationId xmlns:a16="http://schemas.microsoft.com/office/drawing/2014/main" id="{075176E9-0E04-074F-878C-0E94D6D1B328}"/>
              </a:ext>
            </a:extLst>
          </p:cNvPr>
          <p:cNvSpPr>
            <a:spLocks noGrp="1"/>
          </p:cNvSpPr>
          <p:nvPr>
            <p:ph idx="1"/>
          </p:nvPr>
        </p:nvSpPr>
        <p:spPr>
          <a:xfrm>
            <a:off x="838200" y="1604627"/>
            <a:ext cx="9728200" cy="4873625"/>
          </a:xfrm>
        </p:spPr>
        <p:txBody>
          <a:bodyPr>
            <a:normAutofit/>
          </a:bodyPr>
          <a:lstStyle/>
          <a:p>
            <a:r>
              <a:rPr lang="ja-JP" altLang="en-US" sz="3200"/>
              <a:t>解説（公式サイトより）</a:t>
            </a:r>
            <a:endParaRPr lang="en-US" altLang="ja-JP" sz="3200" dirty="0"/>
          </a:p>
          <a:p>
            <a:pPr lvl="1"/>
            <a:r>
              <a:rPr lang="en-US" altLang="ja-JP" sz="2800" dirty="0"/>
              <a:t>Sphero Edu </a:t>
            </a:r>
            <a:r>
              <a:rPr lang="ja-JP" altLang="en-US" sz="2800"/>
              <a:t>は、</a:t>
            </a:r>
            <a:r>
              <a:rPr lang="en-US" altLang="ja-JP" sz="2800" dirty="0"/>
              <a:t>BOLT</a:t>
            </a:r>
            <a:r>
              <a:rPr lang="ja-JP" altLang="en-US" sz="2800"/>
              <a:t>をはじめとする</a:t>
            </a:r>
            <a:r>
              <a:rPr lang="en-US" altLang="ja-JP" sz="2800" dirty="0"/>
              <a:t>Sphero</a:t>
            </a:r>
            <a:r>
              <a:rPr lang="ja-JP" altLang="en-US" sz="2800"/>
              <a:t>社のロボットに対応した、拡張性に優れたプログラミングシステムです。</a:t>
            </a:r>
            <a:endParaRPr lang="en-US" altLang="ja-JP" sz="2800" dirty="0"/>
          </a:p>
          <a:p>
            <a:pPr lvl="1"/>
            <a:r>
              <a:rPr lang="ja-JP" altLang="en-US" sz="2800"/>
              <a:t>ロボットボールと「ビジュアル プログラミング」ができる</a:t>
            </a:r>
            <a:r>
              <a:rPr lang="en-US" altLang="ja-JP" sz="2800" dirty="0"/>
              <a:t>Sphero Edu</a:t>
            </a:r>
            <a:r>
              <a:rPr lang="ja-JP" altLang="en-US" sz="2800"/>
              <a:t>アプリを組み合わせて使うことで、実際に物を動かすことができます。</a:t>
            </a:r>
            <a:endParaRPr lang="en-US" altLang="ja-JP" sz="2800" dirty="0"/>
          </a:p>
          <a:p>
            <a:pPr lvl="1"/>
            <a:r>
              <a:rPr lang="ja-JP" altLang="en-US" sz="2800"/>
              <a:t>つまり、</a:t>
            </a:r>
            <a:r>
              <a:rPr lang="ja-JP" altLang="en-US" sz="2800" b="1" u="sng"/>
              <a:t>プログラミングの結果が画面内ではなく現実の世界で確認でき、試行錯誤しながら修正や改良を行い、課題を探求できるのが優れた点です。</a:t>
            </a:r>
            <a:endParaRPr lang="en-US" altLang="ja-JP" sz="2800" b="1" u="sng" dirty="0"/>
          </a:p>
        </p:txBody>
      </p:sp>
      <p:sp>
        <p:nvSpPr>
          <p:cNvPr id="4" name="スライド番号プレースホルダー 3">
            <a:extLst>
              <a:ext uri="{FF2B5EF4-FFF2-40B4-BE49-F238E27FC236}">
                <a16:creationId xmlns:a16="http://schemas.microsoft.com/office/drawing/2014/main" id="{AD7CA80E-2703-E840-9ABA-81E6353219C5}"/>
              </a:ext>
            </a:extLst>
          </p:cNvPr>
          <p:cNvSpPr>
            <a:spLocks noGrp="1"/>
          </p:cNvSpPr>
          <p:nvPr>
            <p:ph type="sldNum" sz="quarter" idx="12"/>
          </p:nvPr>
        </p:nvSpPr>
        <p:spPr/>
        <p:txBody>
          <a:bodyPr/>
          <a:lstStyle/>
          <a:p>
            <a:fld id="{F7BED902-0BED-442E-9783-2FCF5AD3234E}"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979A9C7D-2818-A44A-83B3-54AA8FA31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9188" y="203392"/>
            <a:ext cx="1523794" cy="1476908"/>
          </a:xfrm>
          <a:prstGeom prst="rect">
            <a:avLst/>
          </a:prstGeom>
        </p:spPr>
      </p:pic>
    </p:spTree>
    <p:extLst>
      <p:ext uri="{BB962C8B-B14F-4D97-AF65-F5344CB8AC3E}">
        <p14:creationId xmlns:p14="http://schemas.microsoft.com/office/powerpoint/2010/main" val="32180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4F6E0-CDE5-0341-A8C9-C7C528E5BFE9}"/>
              </a:ext>
            </a:extLst>
          </p:cNvPr>
          <p:cNvSpPr>
            <a:spLocks noGrp="1"/>
          </p:cNvSpPr>
          <p:nvPr>
            <p:ph type="title"/>
          </p:nvPr>
        </p:nvSpPr>
        <p:spPr/>
        <p:txBody>
          <a:bodyPr/>
          <a:lstStyle/>
          <a:p>
            <a:r>
              <a:rPr kumimoji="1" lang="ja-JP" altLang="en-US"/>
              <a:t>紹介動画（</a:t>
            </a:r>
            <a:r>
              <a:rPr kumimoji="1" lang="en-US" altLang="ja-JP" dirty="0"/>
              <a:t>YouTube</a:t>
            </a:r>
            <a:r>
              <a:rPr kumimoji="1" lang="ja-JP" altLang="en-US"/>
              <a:t>より）</a:t>
            </a:r>
          </a:p>
        </p:txBody>
      </p:sp>
      <p:sp>
        <p:nvSpPr>
          <p:cNvPr id="4" name="スライド番号プレースホルダー 3">
            <a:extLst>
              <a:ext uri="{FF2B5EF4-FFF2-40B4-BE49-F238E27FC236}">
                <a16:creationId xmlns:a16="http://schemas.microsoft.com/office/drawing/2014/main" id="{65833B57-A5CA-434D-9557-4B12D4034C32}"/>
              </a:ext>
            </a:extLst>
          </p:cNvPr>
          <p:cNvSpPr>
            <a:spLocks noGrp="1"/>
          </p:cNvSpPr>
          <p:nvPr>
            <p:ph type="sldNum" sz="quarter" idx="12"/>
          </p:nvPr>
        </p:nvSpPr>
        <p:spPr/>
        <p:txBody>
          <a:bodyPr/>
          <a:lstStyle/>
          <a:p>
            <a:fld id="{F7BED902-0BED-442E-9783-2FCF5AD3234E}" type="slidenum">
              <a:rPr kumimoji="1" lang="ja-JP" altLang="en-US" smtClean="0"/>
              <a:t>19</a:t>
            </a:fld>
            <a:endParaRPr kumimoji="1" lang="ja-JP" altLang="en-US"/>
          </a:p>
        </p:txBody>
      </p:sp>
      <p:pic>
        <p:nvPicPr>
          <p:cNvPr id="5" name="オンライン メディア 4" descr="Sphero Takes Computer Science Beyond Code">
            <a:hlinkClick r:id="" action="ppaction://media"/>
            <a:extLst>
              <a:ext uri="{FF2B5EF4-FFF2-40B4-BE49-F238E27FC236}">
                <a16:creationId xmlns:a16="http://schemas.microsoft.com/office/drawing/2014/main" id="{C9B7CC96-769F-6449-BA36-85A12C88AD33}"/>
              </a:ext>
            </a:extLst>
          </p:cNvPr>
          <p:cNvPicPr>
            <a:picLocks noRot="1" noChangeAspect="1"/>
          </p:cNvPicPr>
          <p:nvPr>
            <a:videoFile r:link="rId1"/>
          </p:nvPr>
        </p:nvPicPr>
        <p:blipFill>
          <a:blip r:embed="rId4"/>
          <a:stretch>
            <a:fillRect/>
          </a:stretch>
        </p:blipFill>
        <p:spPr>
          <a:xfrm>
            <a:off x="838199" y="2094746"/>
            <a:ext cx="5010075" cy="2830692"/>
          </a:xfrm>
          <a:prstGeom prst="rect">
            <a:avLst/>
          </a:prstGeom>
        </p:spPr>
      </p:pic>
      <p:sp>
        <p:nvSpPr>
          <p:cNvPr id="6" name="正方形/長方形 5">
            <a:extLst>
              <a:ext uri="{FF2B5EF4-FFF2-40B4-BE49-F238E27FC236}">
                <a16:creationId xmlns:a16="http://schemas.microsoft.com/office/drawing/2014/main" id="{16040718-A0BD-1049-AE97-B20266B5CF7A}"/>
              </a:ext>
            </a:extLst>
          </p:cNvPr>
          <p:cNvSpPr/>
          <p:nvPr/>
        </p:nvSpPr>
        <p:spPr>
          <a:xfrm>
            <a:off x="688750" y="1730911"/>
            <a:ext cx="5407249" cy="369332"/>
          </a:xfrm>
          <a:prstGeom prst="rect">
            <a:avLst/>
          </a:prstGeom>
        </p:spPr>
        <p:txBody>
          <a:bodyPr wrap="none">
            <a:spAutoFit/>
          </a:bodyPr>
          <a:lstStyle/>
          <a:p>
            <a:r>
              <a:rPr lang="en-US" altLang="ja-JP" b="1" dirty="0"/>
              <a:t>Sphero Takes Computer Science Beyond Code</a:t>
            </a:r>
          </a:p>
        </p:txBody>
      </p:sp>
      <p:pic>
        <p:nvPicPr>
          <p:cNvPr id="7" name="オンライン メディア 6" descr="Just add imagination - Introducing SPRK+">
            <a:hlinkClick r:id="" action="ppaction://media"/>
            <a:extLst>
              <a:ext uri="{FF2B5EF4-FFF2-40B4-BE49-F238E27FC236}">
                <a16:creationId xmlns:a16="http://schemas.microsoft.com/office/drawing/2014/main" id="{7486559F-EE29-2649-8454-F6BFF20480E1}"/>
              </a:ext>
            </a:extLst>
          </p:cNvPr>
          <p:cNvPicPr>
            <a:picLocks noRot="1" noChangeAspect="1"/>
          </p:cNvPicPr>
          <p:nvPr>
            <a:videoFile r:link="rId2"/>
          </p:nvPr>
        </p:nvPicPr>
        <p:blipFill>
          <a:blip r:embed="rId5"/>
          <a:stretch>
            <a:fillRect/>
          </a:stretch>
        </p:blipFill>
        <p:spPr>
          <a:xfrm>
            <a:off x="6343727" y="2140467"/>
            <a:ext cx="4780763" cy="2701131"/>
          </a:xfrm>
          <a:prstGeom prst="rect">
            <a:avLst/>
          </a:prstGeom>
        </p:spPr>
      </p:pic>
      <p:sp>
        <p:nvSpPr>
          <p:cNvPr id="8" name="正方形/長方形 7">
            <a:extLst>
              <a:ext uri="{FF2B5EF4-FFF2-40B4-BE49-F238E27FC236}">
                <a16:creationId xmlns:a16="http://schemas.microsoft.com/office/drawing/2014/main" id="{08BF5091-5366-1242-86E1-C6E1CE87E2B7}"/>
              </a:ext>
            </a:extLst>
          </p:cNvPr>
          <p:cNvSpPr/>
          <p:nvPr/>
        </p:nvSpPr>
        <p:spPr>
          <a:xfrm>
            <a:off x="6343727" y="1730911"/>
            <a:ext cx="4897495" cy="369332"/>
          </a:xfrm>
          <a:prstGeom prst="rect">
            <a:avLst/>
          </a:prstGeom>
        </p:spPr>
        <p:txBody>
          <a:bodyPr wrap="none">
            <a:spAutoFit/>
          </a:bodyPr>
          <a:lstStyle/>
          <a:p>
            <a:r>
              <a:rPr lang="en-US" altLang="ja-JP" b="1" dirty="0"/>
              <a:t>Just add imagination - Introducing SPRK+</a:t>
            </a:r>
          </a:p>
        </p:txBody>
      </p:sp>
    </p:spTree>
    <p:extLst>
      <p:ext uri="{BB962C8B-B14F-4D97-AF65-F5344CB8AC3E}">
        <p14:creationId xmlns:p14="http://schemas.microsoft.com/office/powerpoint/2010/main" val="25391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本日（午前）の</a:t>
            </a:r>
            <a:r>
              <a:rPr kumimoji="1" lang="ja-JP" altLang="en-US" dirty="0"/>
              <a:t>予定</a:t>
            </a:r>
          </a:p>
        </p:txBody>
      </p:sp>
      <p:sp>
        <p:nvSpPr>
          <p:cNvPr id="3" name="コンテンツ プレースホルダー 2"/>
          <p:cNvSpPr>
            <a:spLocks noGrp="1"/>
          </p:cNvSpPr>
          <p:nvPr>
            <p:ph idx="1"/>
          </p:nvPr>
        </p:nvSpPr>
        <p:spPr>
          <a:xfrm>
            <a:off x="838200" y="2116082"/>
            <a:ext cx="11124305" cy="3276462"/>
          </a:xfrm>
        </p:spPr>
        <p:txBody>
          <a:bodyPr>
            <a:noAutofit/>
          </a:bodyPr>
          <a:lstStyle/>
          <a:p>
            <a:pPr marL="514350" indent="-514350">
              <a:buFont typeface="+mj-lt"/>
              <a:buAutoNum type="arabicPeriod"/>
            </a:pPr>
            <a:r>
              <a:rPr lang="ja-JP" altLang="en-US" sz="3600" dirty="0"/>
              <a:t>プログラミングって何？</a:t>
            </a:r>
            <a:endParaRPr lang="en-US" altLang="ja-JP" sz="3600" dirty="0"/>
          </a:p>
          <a:p>
            <a:pPr marL="514350" indent="-514350">
              <a:buFont typeface="+mj-lt"/>
              <a:buAutoNum type="arabicPeriod"/>
            </a:pPr>
            <a:r>
              <a:rPr lang="ja-JP" altLang="en-US" sz="3600" dirty="0"/>
              <a:t>プログラムの基本構造</a:t>
            </a:r>
            <a:endParaRPr lang="en-US" altLang="ja-JP" sz="3600" dirty="0"/>
          </a:p>
          <a:p>
            <a:pPr marL="514350" indent="-514350">
              <a:buFont typeface="+mj-lt"/>
              <a:buAutoNum type="arabicPeriod"/>
            </a:pPr>
            <a:r>
              <a:rPr lang="ja-JP" altLang="en-US" sz="3600"/>
              <a:t>人ロボットにプログラミングしてみよう！</a:t>
            </a:r>
            <a:endParaRPr lang="en-US" altLang="ja-JP" sz="3600" dirty="0"/>
          </a:p>
          <a:p>
            <a:pPr marL="514350" indent="-514350">
              <a:buFont typeface="+mj-lt"/>
              <a:buAutoNum type="arabicPeriod"/>
            </a:pPr>
            <a:r>
              <a:rPr lang="ja-JP" altLang="en-US" sz="3600"/>
              <a:t>ボール型ロボット</a:t>
            </a:r>
            <a:r>
              <a:rPr lang="ja-JP" altLang="en-US" sz="3600" dirty="0"/>
              <a:t>にプログラミング</a:t>
            </a:r>
            <a:r>
              <a:rPr lang="ja-JP" altLang="en-US" sz="3600"/>
              <a:t>してみよう！</a:t>
            </a:r>
            <a:endParaRPr lang="en-US" altLang="ja-JP" sz="3600" dirty="0"/>
          </a:p>
          <a:p>
            <a:pPr marL="514350" indent="-514350">
              <a:buFont typeface="+mj-lt"/>
              <a:buAutoNum type="arabicPeriod"/>
            </a:pPr>
            <a:r>
              <a:rPr lang="ja-JP" altLang="en-US" sz="3600"/>
              <a:t>目的を持ったプログラミングに挑戦！</a:t>
            </a:r>
            <a:endParaRPr lang="en-US" altLang="ja-JP" sz="3600" dirty="0"/>
          </a:p>
        </p:txBody>
      </p:sp>
    </p:spTree>
    <p:extLst>
      <p:ext uri="{BB962C8B-B14F-4D97-AF65-F5344CB8AC3E}">
        <p14:creationId xmlns:p14="http://schemas.microsoft.com/office/powerpoint/2010/main" val="220175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2F2F1-2F26-0445-A2B3-6D4CE1684C18}"/>
              </a:ext>
            </a:extLst>
          </p:cNvPr>
          <p:cNvSpPr>
            <a:spLocks noGrp="1"/>
          </p:cNvSpPr>
          <p:nvPr>
            <p:ph type="title"/>
          </p:nvPr>
        </p:nvSpPr>
        <p:spPr/>
        <p:txBody>
          <a:bodyPr/>
          <a:lstStyle/>
          <a:p>
            <a:r>
              <a:rPr kumimoji="1" lang="en-US" altLang="ja-JP" dirty="0"/>
              <a:t>Step.1  </a:t>
            </a:r>
            <a:r>
              <a:rPr lang="ja-JP" altLang="en-US" b="1" dirty="0"/>
              <a:t>ロボットを接続する</a:t>
            </a:r>
            <a:endParaRPr kumimoji="1" lang="ja-JP" altLang="en-US" dirty="0"/>
          </a:p>
        </p:txBody>
      </p:sp>
      <p:sp>
        <p:nvSpPr>
          <p:cNvPr id="3" name="スライド番号プレースホルダー 2">
            <a:extLst>
              <a:ext uri="{FF2B5EF4-FFF2-40B4-BE49-F238E27FC236}">
                <a16:creationId xmlns:a16="http://schemas.microsoft.com/office/drawing/2014/main" id="{02DDF1C7-E528-114C-BE33-02DC3FB7AC7D}"/>
              </a:ext>
            </a:extLst>
          </p:cNvPr>
          <p:cNvSpPr>
            <a:spLocks noGrp="1"/>
          </p:cNvSpPr>
          <p:nvPr>
            <p:ph type="sldNum" sz="quarter" idx="12"/>
          </p:nvPr>
        </p:nvSpPr>
        <p:spPr/>
        <p:txBody>
          <a:bodyPr/>
          <a:lstStyle/>
          <a:p>
            <a:fld id="{F7BED902-0BED-442E-9783-2FCF5AD3234E}" type="slidenum">
              <a:rPr kumimoji="1" lang="ja-JP" altLang="en-US" smtClean="0"/>
              <a:t>20</a:t>
            </a:fld>
            <a:endParaRPr kumimoji="1" lang="ja-JP" altLang="en-US"/>
          </a:p>
        </p:txBody>
      </p:sp>
      <p:sp>
        <p:nvSpPr>
          <p:cNvPr id="6" name="正方形/長方形 5">
            <a:extLst>
              <a:ext uri="{FF2B5EF4-FFF2-40B4-BE49-F238E27FC236}">
                <a16:creationId xmlns:a16="http://schemas.microsoft.com/office/drawing/2014/main" id="{E75EA4FF-5FEE-3E48-9682-F5FDFE34BBF8}"/>
              </a:ext>
            </a:extLst>
          </p:cNvPr>
          <p:cNvSpPr/>
          <p:nvPr/>
        </p:nvSpPr>
        <p:spPr>
          <a:xfrm>
            <a:off x="6100931" y="1690688"/>
            <a:ext cx="5019338" cy="4524315"/>
          </a:xfrm>
          <a:prstGeom prst="rect">
            <a:avLst/>
          </a:prstGeom>
        </p:spPr>
        <p:txBody>
          <a:bodyPr wrap="square">
            <a:spAutoFit/>
          </a:bodyPr>
          <a:lstStyle/>
          <a:p>
            <a:pPr marL="223838" indent="-214313">
              <a:buFont typeface="+mj-lt"/>
              <a:buAutoNum type="arabicPeriod"/>
            </a:pPr>
            <a:r>
              <a:rPr lang="en-US" altLang="ja-JP" sz="2400" dirty="0"/>
              <a:t>Sphero Edu</a:t>
            </a:r>
            <a:r>
              <a:rPr lang="ja-JP" altLang="en-US" sz="2400" dirty="0"/>
              <a:t>アプリを開き、</a:t>
            </a:r>
            <a:r>
              <a:rPr lang="en-US" altLang="ja-JP" sz="2400" dirty="0"/>
              <a:t>Bluetooth</a:t>
            </a:r>
            <a:r>
              <a:rPr lang="ja-JP" altLang="en-US" sz="2400" dirty="0"/>
              <a:t>が有効になっていることを確認します。</a:t>
            </a:r>
          </a:p>
          <a:p>
            <a:pPr marL="223838" indent="-214313">
              <a:buFont typeface="+mj-lt"/>
              <a:buAutoNum type="arabicPeriod"/>
            </a:pPr>
            <a:r>
              <a:rPr lang="ja-JP" altLang="en-US" sz="2400" dirty="0"/>
              <a:t>画面右上の「ロボットに接続」アイコンをタップします。</a:t>
            </a:r>
          </a:p>
          <a:p>
            <a:pPr marL="223838" indent="-214313">
              <a:buFont typeface="+mj-lt"/>
              <a:buAutoNum type="arabicPeriod"/>
            </a:pPr>
            <a:r>
              <a:rPr lang="ja-JP" altLang="en-US" sz="2400" dirty="0"/>
              <a:t>ロボットの種類を選択してください。</a:t>
            </a:r>
          </a:p>
          <a:p>
            <a:pPr marL="223838" indent="-214313">
              <a:buFont typeface="+mj-lt"/>
              <a:buAutoNum type="arabicPeriod"/>
            </a:pPr>
            <a:r>
              <a:rPr lang="ja-JP" altLang="en-US" sz="2400" dirty="0"/>
              <a:t>ロボットをデバイスの横に置き、選択して接続します。複数のロボットを使用している場合は、</a:t>
            </a:r>
            <a:r>
              <a:rPr lang="en-US" altLang="ja-JP" sz="2400" dirty="0"/>
              <a:t>Bluetooth</a:t>
            </a:r>
            <a:r>
              <a:rPr lang="ja-JP" altLang="en-US" sz="2400" dirty="0"/>
              <a:t>信号が最も強いロボットを探してください。</a:t>
            </a:r>
          </a:p>
        </p:txBody>
      </p:sp>
      <p:pic>
        <p:nvPicPr>
          <p:cNvPr id="2052" name="Picture 4" descr="https://sphero-edu.jp/wp-content/uploads/2018/05/seting01.jpg"/>
          <p:cNvPicPr>
            <a:picLocks noChangeAspect="1" noChangeArrowheads="1"/>
          </p:cNvPicPr>
          <p:nvPr/>
        </p:nvPicPr>
        <p:blipFill rotWithShape="1">
          <a:blip r:embed="rId2">
            <a:extLst>
              <a:ext uri="{28A0092B-C50C-407E-A947-70E740481C1C}">
                <a14:useLocalDpi xmlns:a14="http://schemas.microsoft.com/office/drawing/2010/main" val="0"/>
              </a:ext>
            </a:extLst>
          </a:blip>
          <a:srcRect l="43123" r="-1"/>
          <a:stretch/>
        </p:blipFill>
        <p:spPr bwMode="auto">
          <a:xfrm>
            <a:off x="1015999" y="2952492"/>
            <a:ext cx="4334103" cy="35623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phero-edu.jp/wp-content/uploads/2018/05/seting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8696" r="56280" b="31116"/>
          <a:stretch/>
        </p:blipFill>
        <p:spPr bwMode="auto">
          <a:xfrm>
            <a:off x="1686038" y="1446178"/>
            <a:ext cx="2994023" cy="1606782"/>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hlinkClick r:id="rId3"/>
            <a:extLst>
              <a:ext uri="{FF2B5EF4-FFF2-40B4-BE49-F238E27FC236}">
                <a16:creationId xmlns:a16="http://schemas.microsoft.com/office/drawing/2014/main" id="{979A9C7D-2818-A44A-83B3-54AA8FA31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420" y="203392"/>
            <a:ext cx="1135562" cy="1100622"/>
          </a:xfrm>
          <a:prstGeom prst="rect">
            <a:avLst/>
          </a:prstGeom>
        </p:spPr>
      </p:pic>
    </p:spTree>
    <p:extLst>
      <p:ext uri="{BB962C8B-B14F-4D97-AF65-F5344CB8AC3E}">
        <p14:creationId xmlns:p14="http://schemas.microsoft.com/office/powerpoint/2010/main" val="115005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2F2F1-2F26-0445-A2B3-6D4CE1684C18}"/>
              </a:ext>
            </a:extLst>
          </p:cNvPr>
          <p:cNvSpPr>
            <a:spLocks noGrp="1"/>
          </p:cNvSpPr>
          <p:nvPr>
            <p:ph type="title"/>
          </p:nvPr>
        </p:nvSpPr>
        <p:spPr/>
        <p:txBody>
          <a:bodyPr/>
          <a:lstStyle/>
          <a:p>
            <a:r>
              <a:rPr kumimoji="1" lang="en-US" altLang="ja-JP" dirty="0"/>
              <a:t>Step.2  </a:t>
            </a:r>
            <a:r>
              <a:rPr lang="en-US" altLang="ja-JP" b="1" dirty="0"/>
              <a:t>AIM</a:t>
            </a:r>
            <a:r>
              <a:rPr lang="ja-JP" altLang="en-US" b="1"/>
              <a:t>（照準）を設定する</a:t>
            </a:r>
            <a:endParaRPr kumimoji="1" lang="ja-JP" altLang="en-US"/>
          </a:p>
        </p:txBody>
      </p:sp>
      <p:sp>
        <p:nvSpPr>
          <p:cNvPr id="3" name="スライド番号プレースホルダー 2">
            <a:extLst>
              <a:ext uri="{FF2B5EF4-FFF2-40B4-BE49-F238E27FC236}">
                <a16:creationId xmlns:a16="http://schemas.microsoft.com/office/drawing/2014/main" id="{02DDF1C7-E528-114C-BE33-02DC3FB7AC7D}"/>
              </a:ext>
            </a:extLst>
          </p:cNvPr>
          <p:cNvSpPr>
            <a:spLocks noGrp="1"/>
          </p:cNvSpPr>
          <p:nvPr>
            <p:ph type="sldNum" sz="quarter" idx="12"/>
          </p:nvPr>
        </p:nvSpPr>
        <p:spPr/>
        <p:txBody>
          <a:bodyPr/>
          <a:lstStyle/>
          <a:p>
            <a:fld id="{F7BED902-0BED-442E-9783-2FCF5AD3234E}" type="slidenum">
              <a:rPr kumimoji="1" lang="ja-JP" altLang="en-US" smtClean="0"/>
              <a:t>21</a:t>
            </a:fld>
            <a:endParaRPr kumimoji="1" lang="ja-JP" altLang="en-US"/>
          </a:p>
        </p:txBody>
      </p:sp>
      <p:sp>
        <p:nvSpPr>
          <p:cNvPr id="6" name="正方形/長方形 5">
            <a:extLst>
              <a:ext uri="{FF2B5EF4-FFF2-40B4-BE49-F238E27FC236}">
                <a16:creationId xmlns:a16="http://schemas.microsoft.com/office/drawing/2014/main" id="{E75EA4FF-5FEE-3E48-9682-F5FDFE34BBF8}"/>
              </a:ext>
            </a:extLst>
          </p:cNvPr>
          <p:cNvSpPr/>
          <p:nvPr/>
        </p:nvSpPr>
        <p:spPr>
          <a:xfrm>
            <a:off x="6208508" y="2895545"/>
            <a:ext cx="5019338" cy="3046988"/>
          </a:xfrm>
          <a:prstGeom prst="rect">
            <a:avLst/>
          </a:prstGeom>
        </p:spPr>
        <p:txBody>
          <a:bodyPr wrap="square">
            <a:spAutoFit/>
          </a:bodyPr>
          <a:lstStyle/>
          <a:p>
            <a:pPr marL="457200" indent="-457200">
              <a:buFont typeface="+mj-lt"/>
              <a:buAutoNum type="arabicPeriod"/>
            </a:pPr>
            <a:r>
              <a:rPr lang="ja-JP" altLang="en-US" sz="2400" dirty="0"/>
              <a:t>ロボットを床または平らな面に置きます。</a:t>
            </a:r>
          </a:p>
          <a:p>
            <a:pPr marL="457200" indent="-457200">
              <a:buFont typeface="+mj-lt"/>
              <a:buAutoNum type="arabicPeriod"/>
            </a:pPr>
            <a:r>
              <a:rPr lang="en-US" altLang="ja-JP" sz="2400" dirty="0"/>
              <a:t>Sphero Edu</a:t>
            </a:r>
            <a:r>
              <a:rPr lang="ja-JP" altLang="en-US" sz="2400" dirty="0"/>
              <a:t>アプリで、「ドライブ」を選択します。</a:t>
            </a:r>
          </a:p>
          <a:p>
            <a:pPr marL="457200" indent="-457200">
              <a:buFont typeface="+mj-lt"/>
              <a:buAutoNum type="arabicPeriod"/>
            </a:pPr>
            <a:r>
              <a:rPr lang="ja-JP" altLang="en-US" sz="2400" dirty="0"/>
              <a:t>「狙う」ボタンをタップします。</a:t>
            </a:r>
          </a:p>
          <a:p>
            <a:pPr marL="457200" indent="-457200">
              <a:buFont typeface="+mj-lt"/>
              <a:buAutoNum type="arabicPeriod"/>
            </a:pPr>
            <a:r>
              <a:rPr lang="ja-JP" altLang="en-US" sz="2400" dirty="0"/>
              <a:t>ロボットの青い「テールライト」が直接あなたを指すまで、照準リングをドラッグします。</a:t>
            </a:r>
          </a:p>
        </p:txBody>
      </p:sp>
      <p:sp>
        <p:nvSpPr>
          <p:cNvPr id="10" name="正方形/長方形 9">
            <a:extLst>
              <a:ext uri="{FF2B5EF4-FFF2-40B4-BE49-F238E27FC236}">
                <a16:creationId xmlns:a16="http://schemas.microsoft.com/office/drawing/2014/main" id="{1FABA165-BE1B-4B4F-9BFF-86CABF468A38}"/>
              </a:ext>
            </a:extLst>
          </p:cNvPr>
          <p:cNvSpPr/>
          <p:nvPr/>
        </p:nvSpPr>
        <p:spPr>
          <a:xfrm>
            <a:off x="6152590" y="1504340"/>
            <a:ext cx="5131173" cy="1200329"/>
          </a:xfrm>
          <a:prstGeom prst="rect">
            <a:avLst/>
          </a:prstGeom>
        </p:spPr>
        <p:txBody>
          <a:bodyPr wrap="square">
            <a:spAutoFit/>
          </a:bodyPr>
          <a:lstStyle/>
          <a:p>
            <a:r>
              <a:rPr lang="ja-JP" altLang="en-US"/>
              <a:t>すべての</a:t>
            </a:r>
            <a:r>
              <a:rPr lang="en-US" altLang="ja-JP" dirty="0"/>
              <a:t>Sphero</a:t>
            </a:r>
            <a:r>
              <a:rPr lang="ja-JP" altLang="en-US"/>
              <a:t>ロボットは、ロボットの前方とあなたが同じ方向になるように、「照準を合わせて」、自分の位置を基準にして方向付ける必要があります。</a:t>
            </a:r>
          </a:p>
        </p:txBody>
      </p:sp>
      <p:pic>
        <p:nvPicPr>
          <p:cNvPr id="3074" name="Picture 2" descr="https://sphero-edu.jp/wp-content/uploads/2018/05/introductio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51" y="1487246"/>
            <a:ext cx="2166710" cy="51324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phero-edu.jp/wp-content/uploads/2018/05/introductio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98" y="1567129"/>
            <a:ext cx="3052082" cy="5054334"/>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hlinkClick r:id="rId4"/>
            <a:extLst>
              <a:ext uri="{FF2B5EF4-FFF2-40B4-BE49-F238E27FC236}">
                <a16:creationId xmlns:a16="http://schemas.microsoft.com/office/drawing/2014/main" id="{979A9C7D-2818-A44A-83B3-54AA8FA31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7420" y="203392"/>
            <a:ext cx="1135562" cy="1100622"/>
          </a:xfrm>
          <a:prstGeom prst="rect">
            <a:avLst/>
          </a:prstGeom>
        </p:spPr>
      </p:pic>
    </p:spTree>
    <p:extLst>
      <p:ext uri="{BB962C8B-B14F-4D97-AF65-F5344CB8AC3E}">
        <p14:creationId xmlns:p14="http://schemas.microsoft.com/office/powerpoint/2010/main" val="324687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2F2F1-2F26-0445-A2B3-6D4CE1684C18}"/>
              </a:ext>
            </a:extLst>
          </p:cNvPr>
          <p:cNvSpPr>
            <a:spLocks noGrp="1"/>
          </p:cNvSpPr>
          <p:nvPr>
            <p:ph type="title"/>
          </p:nvPr>
        </p:nvSpPr>
        <p:spPr/>
        <p:txBody>
          <a:bodyPr/>
          <a:lstStyle/>
          <a:p>
            <a:r>
              <a:rPr kumimoji="1" lang="en-US" altLang="ja-JP" dirty="0"/>
              <a:t>Step.3  </a:t>
            </a:r>
            <a:r>
              <a:rPr kumimoji="1" lang="ja-JP" altLang="en-US"/>
              <a:t>ラジコン操作</a:t>
            </a:r>
          </a:p>
        </p:txBody>
      </p:sp>
      <p:sp>
        <p:nvSpPr>
          <p:cNvPr id="3" name="スライド番号プレースホルダー 2">
            <a:extLst>
              <a:ext uri="{FF2B5EF4-FFF2-40B4-BE49-F238E27FC236}">
                <a16:creationId xmlns:a16="http://schemas.microsoft.com/office/drawing/2014/main" id="{02DDF1C7-E528-114C-BE33-02DC3FB7AC7D}"/>
              </a:ext>
            </a:extLst>
          </p:cNvPr>
          <p:cNvSpPr>
            <a:spLocks noGrp="1"/>
          </p:cNvSpPr>
          <p:nvPr>
            <p:ph type="sldNum" sz="quarter" idx="12"/>
          </p:nvPr>
        </p:nvSpPr>
        <p:spPr/>
        <p:txBody>
          <a:bodyPr/>
          <a:lstStyle/>
          <a:p>
            <a:fld id="{F7BED902-0BED-442E-9783-2FCF5AD3234E}" type="slidenum">
              <a:rPr kumimoji="1" lang="ja-JP" altLang="en-US" smtClean="0"/>
              <a:t>22</a:t>
            </a:fld>
            <a:endParaRPr kumimoji="1" lang="ja-JP" altLang="en-US"/>
          </a:p>
        </p:txBody>
      </p:sp>
      <p:sp>
        <p:nvSpPr>
          <p:cNvPr id="6" name="正方形/長方形 5">
            <a:extLst>
              <a:ext uri="{FF2B5EF4-FFF2-40B4-BE49-F238E27FC236}">
                <a16:creationId xmlns:a16="http://schemas.microsoft.com/office/drawing/2014/main" id="{E75EA4FF-5FEE-3E48-9682-F5FDFE34BBF8}"/>
              </a:ext>
            </a:extLst>
          </p:cNvPr>
          <p:cNvSpPr/>
          <p:nvPr/>
        </p:nvSpPr>
        <p:spPr>
          <a:xfrm>
            <a:off x="6208508" y="1690688"/>
            <a:ext cx="5019338" cy="3046988"/>
          </a:xfrm>
          <a:prstGeom prst="rect">
            <a:avLst/>
          </a:prstGeom>
        </p:spPr>
        <p:txBody>
          <a:bodyPr wrap="square">
            <a:spAutoFit/>
          </a:bodyPr>
          <a:lstStyle/>
          <a:p>
            <a:pPr marL="457200" indent="-457200">
              <a:buFont typeface="+mj-lt"/>
              <a:buAutoNum type="arabicPeriod"/>
            </a:pPr>
            <a:r>
              <a:rPr lang="ja-JP" altLang="en-US" sz="2400"/>
              <a:t>灰色の円の内側にある青い円をドラッグして、ロボットを駆動し、その方向を制御します。</a:t>
            </a:r>
          </a:p>
          <a:p>
            <a:pPr marL="457200" indent="-457200">
              <a:buFont typeface="+mj-lt"/>
              <a:buAutoNum type="arabicPeriod"/>
            </a:pPr>
            <a:r>
              <a:rPr lang="ja-JP" altLang="en-US" sz="2400"/>
              <a:t>縦線の青い円は速度を制御します。</a:t>
            </a:r>
          </a:p>
          <a:p>
            <a:pPr marL="457200" indent="-457200">
              <a:buFont typeface="+mj-lt"/>
              <a:buAutoNum type="arabicPeriod"/>
            </a:pPr>
            <a:r>
              <a:rPr lang="ja-JP" altLang="en-US" sz="2400"/>
              <a:t>カラーホイールの周りに白い円をドラッグして、</a:t>
            </a:r>
            <a:r>
              <a:rPr lang="en-US" altLang="ja-JP" sz="2400" dirty="0"/>
              <a:t>Sphero</a:t>
            </a:r>
            <a:r>
              <a:rPr lang="ja-JP" altLang="en-US" sz="2400"/>
              <a:t>ロボットの色を変更します。</a:t>
            </a:r>
          </a:p>
        </p:txBody>
      </p:sp>
      <p:pic>
        <p:nvPicPr>
          <p:cNvPr id="5" name="図 4">
            <a:extLst>
              <a:ext uri="{FF2B5EF4-FFF2-40B4-BE49-F238E27FC236}">
                <a16:creationId xmlns:a16="http://schemas.microsoft.com/office/drawing/2014/main" id="{9667E1B2-D8D3-9F48-8D9B-15A7C3833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72" y="1714500"/>
            <a:ext cx="4928795" cy="3696596"/>
          </a:xfrm>
          <a:prstGeom prst="rect">
            <a:avLst/>
          </a:prstGeom>
        </p:spPr>
      </p:pic>
      <p:pic>
        <p:nvPicPr>
          <p:cNvPr id="7" name="図 6">
            <a:hlinkClick r:id="rId3"/>
            <a:extLst>
              <a:ext uri="{FF2B5EF4-FFF2-40B4-BE49-F238E27FC236}">
                <a16:creationId xmlns:a16="http://schemas.microsoft.com/office/drawing/2014/main" id="{979A9C7D-2818-A44A-83B3-54AA8FA31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420" y="203392"/>
            <a:ext cx="1135562" cy="1100622"/>
          </a:xfrm>
          <a:prstGeom prst="rect">
            <a:avLst/>
          </a:prstGeom>
        </p:spPr>
      </p:pic>
    </p:spTree>
    <p:extLst>
      <p:ext uri="{BB962C8B-B14F-4D97-AF65-F5344CB8AC3E}">
        <p14:creationId xmlns:p14="http://schemas.microsoft.com/office/powerpoint/2010/main" val="107649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2F2F1-2F26-0445-A2B3-6D4CE1684C18}"/>
              </a:ext>
            </a:extLst>
          </p:cNvPr>
          <p:cNvSpPr>
            <a:spLocks noGrp="1"/>
          </p:cNvSpPr>
          <p:nvPr>
            <p:ph type="title"/>
          </p:nvPr>
        </p:nvSpPr>
        <p:spPr/>
        <p:txBody>
          <a:bodyPr/>
          <a:lstStyle/>
          <a:p>
            <a:r>
              <a:rPr kumimoji="1" lang="en-US" altLang="ja-JP" dirty="0"/>
              <a:t>Step.4  </a:t>
            </a:r>
            <a:r>
              <a:rPr kumimoji="1" lang="ja-JP" altLang="en-US"/>
              <a:t>ブロックプログラミングに挑戦①</a:t>
            </a:r>
          </a:p>
        </p:txBody>
      </p:sp>
      <p:sp>
        <p:nvSpPr>
          <p:cNvPr id="3" name="スライド番号プレースホルダー 2">
            <a:extLst>
              <a:ext uri="{FF2B5EF4-FFF2-40B4-BE49-F238E27FC236}">
                <a16:creationId xmlns:a16="http://schemas.microsoft.com/office/drawing/2014/main" id="{02DDF1C7-E528-114C-BE33-02DC3FB7AC7D}"/>
              </a:ext>
            </a:extLst>
          </p:cNvPr>
          <p:cNvSpPr>
            <a:spLocks noGrp="1"/>
          </p:cNvSpPr>
          <p:nvPr>
            <p:ph type="sldNum" sz="quarter" idx="12"/>
          </p:nvPr>
        </p:nvSpPr>
        <p:spPr/>
        <p:txBody>
          <a:bodyPr/>
          <a:lstStyle/>
          <a:p>
            <a:fld id="{F7BED902-0BED-442E-9783-2FCF5AD3234E}" type="slidenum">
              <a:rPr kumimoji="1" lang="ja-JP" altLang="en-US" smtClean="0"/>
              <a:t>23</a:t>
            </a:fld>
            <a:endParaRPr kumimoji="1" lang="ja-JP" altLang="en-US"/>
          </a:p>
        </p:txBody>
      </p:sp>
      <p:sp>
        <p:nvSpPr>
          <p:cNvPr id="6" name="正方形/長方形 5">
            <a:extLst>
              <a:ext uri="{FF2B5EF4-FFF2-40B4-BE49-F238E27FC236}">
                <a16:creationId xmlns:a16="http://schemas.microsoft.com/office/drawing/2014/main" id="{E75EA4FF-5FEE-3E48-9682-F5FDFE34BBF8}"/>
              </a:ext>
            </a:extLst>
          </p:cNvPr>
          <p:cNvSpPr/>
          <p:nvPr/>
        </p:nvSpPr>
        <p:spPr>
          <a:xfrm>
            <a:off x="7336715" y="1946480"/>
            <a:ext cx="3858858" cy="4154984"/>
          </a:xfrm>
          <a:prstGeom prst="rect">
            <a:avLst/>
          </a:prstGeom>
        </p:spPr>
        <p:txBody>
          <a:bodyPr wrap="square">
            <a:spAutoFit/>
          </a:bodyPr>
          <a:lstStyle/>
          <a:p>
            <a:pPr marL="457200" indent="-457200">
              <a:buFont typeface="+mj-lt"/>
              <a:buAutoNum type="arabicPeriod"/>
            </a:pPr>
            <a:r>
              <a:rPr lang="ja-JP" altLang="en-US" sz="2400"/>
              <a:t>ブロックカテゴリを確認してください。カテゴリの中のブロックを配置していくことでプログラミングを行います。</a:t>
            </a:r>
            <a:endParaRPr lang="en-US" altLang="ja-JP" sz="2400" dirty="0"/>
          </a:p>
          <a:p>
            <a:pPr marL="457200" indent="-457200">
              <a:buFont typeface="+mj-lt"/>
              <a:buAutoNum type="arabicPeriod"/>
            </a:pPr>
            <a:r>
              <a:rPr lang="ja-JP" altLang="en-US" sz="2400"/>
              <a:t>左のビデオを参考に，行って戻ってくるようにロボットを移動させるプログラムを書いてみましょう。</a:t>
            </a:r>
          </a:p>
        </p:txBody>
      </p:sp>
      <p:pic>
        <p:nvPicPr>
          <p:cNvPr id="4" name="オンライン メディア 3" descr="Blocks 1 - Step 3: Skills Building - Program a Square">
            <a:hlinkClick r:id="" action="ppaction://media"/>
            <a:extLst>
              <a:ext uri="{FF2B5EF4-FFF2-40B4-BE49-F238E27FC236}">
                <a16:creationId xmlns:a16="http://schemas.microsoft.com/office/drawing/2014/main" id="{62CBB902-28F7-FF45-8307-8C48438B6368}"/>
              </a:ext>
            </a:extLst>
          </p:cNvPr>
          <p:cNvPicPr>
            <a:picLocks noRot="1" noChangeAspect="1"/>
          </p:cNvPicPr>
          <p:nvPr>
            <a:videoFile r:link="rId1"/>
          </p:nvPr>
        </p:nvPicPr>
        <p:blipFill>
          <a:blip r:embed="rId3"/>
          <a:stretch>
            <a:fillRect/>
          </a:stretch>
        </p:blipFill>
        <p:spPr>
          <a:xfrm>
            <a:off x="114811" y="1946480"/>
            <a:ext cx="7122150" cy="4024014"/>
          </a:xfrm>
          <a:prstGeom prst="rect">
            <a:avLst/>
          </a:prstGeom>
        </p:spPr>
      </p:pic>
    </p:spTree>
    <p:extLst>
      <p:ext uri="{BB962C8B-B14F-4D97-AF65-F5344CB8AC3E}">
        <p14:creationId xmlns:p14="http://schemas.microsoft.com/office/powerpoint/2010/main" val="30605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2F2F1-2F26-0445-A2B3-6D4CE1684C18}"/>
              </a:ext>
            </a:extLst>
          </p:cNvPr>
          <p:cNvSpPr>
            <a:spLocks noGrp="1"/>
          </p:cNvSpPr>
          <p:nvPr>
            <p:ph type="title"/>
          </p:nvPr>
        </p:nvSpPr>
        <p:spPr/>
        <p:txBody>
          <a:bodyPr/>
          <a:lstStyle/>
          <a:p>
            <a:r>
              <a:rPr kumimoji="1" lang="en-US" altLang="ja-JP" dirty="0"/>
              <a:t>Step.5  </a:t>
            </a:r>
            <a:r>
              <a:rPr kumimoji="1" lang="ja-JP" altLang="en-US"/>
              <a:t>ブロックプログラミングに挑戦②</a:t>
            </a:r>
          </a:p>
        </p:txBody>
      </p:sp>
      <p:sp>
        <p:nvSpPr>
          <p:cNvPr id="3" name="スライド番号プレースホルダー 2">
            <a:extLst>
              <a:ext uri="{FF2B5EF4-FFF2-40B4-BE49-F238E27FC236}">
                <a16:creationId xmlns:a16="http://schemas.microsoft.com/office/drawing/2014/main" id="{02DDF1C7-E528-114C-BE33-02DC3FB7AC7D}"/>
              </a:ext>
            </a:extLst>
          </p:cNvPr>
          <p:cNvSpPr>
            <a:spLocks noGrp="1"/>
          </p:cNvSpPr>
          <p:nvPr>
            <p:ph type="sldNum" sz="quarter" idx="12"/>
          </p:nvPr>
        </p:nvSpPr>
        <p:spPr/>
        <p:txBody>
          <a:bodyPr/>
          <a:lstStyle/>
          <a:p>
            <a:fld id="{F7BED902-0BED-442E-9783-2FCF5AD3234E}" type="slidenum">
              <a:rPr kumimoji="1" lang="ja-JP" altLang="en-US" smtClean="0"/>
              <a:t>24</a:t>
            </a:fld>
            <a:endParaRPr kumimoji="1" lang="ja-JP" altLang="en-US"/>
          </a:p>
        </p:txBody>
      </p:sp>
      <p:sp>
        <p:nvSpPr>
          <p:cNvPr id="6" name="正方形/長方形 5">
            <a:extLst>
              <a:ext uri="{FF2B5EF4-FFF2-40B4-BE49-F238E27FC236}">
                <a16:creationId xmlns:a16="http://schemas.microsoft.com/office/drawing/2014/main" id="{E75EA4FF-5FEE-3E48-9682-F5FDFE34BBF8}"/>
              </a:ext>
            </a:extLst>
          </p:cNvPr>
          <p:cNvSpPr/>
          <p:nvPr/>
        </p:nvSpPr>
        <p:spPr>
          <a:xfrm>
            <a:off x="7327900" y="1690688"/>
            <a:ext cx="3858858" cy="4154984"/>
          </a:xfrm>
          <a:prstGeom prst="rect">
            <a:avLst/>
          </a:prstGeom>
        </p:spPr>
        <p:txBody>
          <a:bodyPr wrap="square">
            <a:spAutoFit/>
          </a:bodyPr>
          <a:lstStyle/>
          <a:p>
            <a:pPr marL="457200" indent="-457200">
              <a:buFont typeface="+mj-lt"/>
              <a:buAutoNum type="arabicPeriod"/>
            </a:pPr>
            <a:r>
              <a:rPr lang="ja-JP" altLang="en-US" sz="2400"/>
              <a:t>①で作成したプログラムを</a:t>
            </a:r>
            <a:r>
              <a:rPr lang="en-US" altLang="ja-JP" sz="2400" dirty="0"/>
              <a:t>【</a:t>
            </a:r>
            <a:r>
              <a:rPr lang="ja-JP" altLang="en-US" sz="2400"/>
              <a:t>ループ</a:t>
            </a:r>
            <a:r>
              <a:rPr lang="en-US" altLang="ja-JP" sz="2400" dirty="0"/>
              <a:t>】</a:t>
            </a:r>
            <a:r>
              <a:rPr lang="ja-JP" altLang="en-US" sz="2400"/>
              <a:t>を追加して簡潔なプログラムにしてみましょう．これを</a:t>
            </a:r>
            <a:r>
              <a:rPr lang="en-US" altLang="ja-JP" sz="2400" dirty="0"/>
              <a:t>【</a:t>
            </a:r>
            <a:r>
              <a:rPr lang="ja-JP" altLang="en-US" sz="2400"/>
              <a:t>リファクタリング</a:t>
            </a:r>
            <a:r>
              <a:rPr lang="en-US" altLang="ja-JP" sz="2400" dirty="0"/>
              <a:t>】</a:t>
            </a:r>
            <a:r>
              <a:rPr lang="ja-JP" altLang="en-US" sz="2400"/>
              <a:t>といいます。</a:t>
            </a:r>
            <a:endParaRPr lang="en-US" altLang="ja-JP" sz="2400" dirty="0"/>
          </a:p>
          <a:p>
            <a:pPr marL="457200" indent="-457200">
              <a:buFont typeface="+mj-lt"/>
              <a:buAutoNum type="arabicPeriod"/>
            </a:pPr>
            <a:r>
              <a:rPr lang="ja-JP" altLang="en-US" sz="2400"/>
              <a:t>左のビデオを参考に，ループを使って行ったり来たりさせるプログラムを書いてみましょう。</a:t>
            </a:r>
          </a:p>
        </p:txBody>
      </p:sp>
      <p:pic>
        <p:nvPicPr>
          <p:cNvPr id="5" name="オンライン メディア 4" descr="Blocks 1 - Step 4: Skills Building - Refactoring With Loops">
            <a:hlinkClick r:id="" action="ppaction://media"/>
            <a:extLst>
              <a:ext uri="{FF2B5EF4-FFF2-40B4-BE49-F238E27FC236}">
                <a16:creationId xmlns:a16="http://schemas.microsoft.com/office/drawing/2014/main" id="{F1279C9F-51C1-B041-AE2C-04DA8E4A879E}"/>
              </a:ext>
            </a:extLst>
          </p:cNvPr>
          <p:cNvPicPr>
            <a:picLocks noRot="1" noChangeAspect="1"/>
          </p:cNvPicPr>
          <p:nvPr>
            <a:videoFile r:link="rId1"/>
          </p:nvPr>
        </p:nvPicPr>
        <p:blipFill>
          <a:blip r:embed="rId3"/>
          <a:stretch>
            <a:fillRect/>
          </a:stretch>
        </p:blipFill>
        <p:spPr>
          <a:xfrm>
            <a:off x="157182" y="1690688"/>
            <a:ext cx="7003676" cy="3957077"/>
          </a:xfrm>
          <a:prstGeom prst="rect">
            <a:avLst/>
          </a:prstGeom>
        </p:spPr>
      </p:pic>
    </p:spTree>
    <p:extLst>
      <p:ext uri="{BB962C8B-B14F-4D97-AF65-F5344CB8AC3E}">
        <p14:creationId xmlns:p14="http://schemas.microsoft.com/office/powerpoint/2010/main" val="15675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74E51-6D03-7C4C-8A6E-F2A9CD03CAD1}"/>
              </a:ext>
            </a:extLst>
          </p:cNvPr>
          <p:cNvSpPr>
            <a:spLocks noGrp="1"/>
          </p:cNvSpPr>
          <p:nvPr>
            <p:ph type="title"/>
          </p:nvPr>
        </p:nvSpPr>
        <p:spPr>
          <a:xfrm>
            <a:off x="441064" y="242778"/>
            <a:ext cx="11750936" cy="1325563"/>
          </a:xfrm>
        </p:spPr>
        <p:txBody>
          <a:bodyPr>
            <a:normAutofit/>
          </a:bodyPr>
          <a:lstStyle/>
          <a:p>
            <a:r>
              <a:rPr lang="en-US" altLang="ja-JP" dirty="0"/>
              <a:t>5</a:t>
            </a:r>
            <a:r>
              <a:rPr kumimoji="1" lang="ja-JP" altLang="en-US"/>
              <a:t>．目的を持ったプログラミングに挑戦！</a:t>
            </a:r>
          </a:p>
        </p:txBody>
      </p:sp>
      <p:sp>
        <p:nvSpPr>
          <p:cNvPr id="3" name="コンテンツ プレースホルダー 2">
            <a:extLst>
              <a:ext uri="{FF2B5EF4-FFF2-40B4-BE49-F238E27FC236}">
                <a16:creationId xmlns:a16="http://schemas.microsoft.com/office/drawing/2014/main" id="{3FA2DDB9-E04D-C64C-BDDD-80B36016EAB8}"/>
              </a:ext>
            </a:extLst>
          </p:cNvPr>
          <p:cNvSpPr>
            <a:spLocks noGrp="1"/>
          </p:cNvSpPr>
          <p:nvPr>
            <p:ph idx="1"/>
          </p:nvPr>
        </p:nvSpPr>
        <p:spPr>
          <a:xfrm>
            <a:off x="838200" y="1675725"/>
            <a:ext cx="7551821" cy="4539726"/>
          </a:xfrm>
        </p:spPr>
        <p:txBody>
          <a:bodyPr>
            <a:normAutofit fontScale="92500" lnSpcReduction="20000"/>
          </a:bodyPr>
          <a:lstStyle/>
          <a:p>
            <a:r>
              <a:rPr kumimoji="1" lang="ja-JP" altLang="en-US" sz="3600" dirty="0"/>
              <a:t>ボール型ロボでボーリング！</a:t>
            </a:r>
            <a:endParaRPr kumimoji="1" lang="en-US" altLang="ja-JP" sz="3600" dirty="0"/>
          </a:p>
          <a:p>
            <a:pPr lvl="1"/>
            <a:r>
              <a:rPr lang="ja-JP" altLang="en-US" sz="3200" dirty="0"/>
              <a:t>上位</a:t>
            </a:r>
            <a:r>
              <a:rPr kumimoji="1" lang="ja-JP" altLang="en-US" sz="3200" dirty="0"/>
              <a:t>グループには景品をプレゼント！</a:t>
            </a:r>
            <a:endParaRPr kumimoji="1" lang="en-US" altLang="ja-JP" sz="3200" dirty="0"/>
          </a:p>
          <a:p>
            <a:r>
              <a:rPr kumimoji="1" lang="ja-JP" altLang="en-US" sz="3600" dirty="0"/>
              <a:t>条件</a:t>
            </a:r>
            <a:endParaRPr kumimoji="1" lang="en-US" altLang="ja-JP" sz="3600" dirty="0"/>
          </a:p>
          <a:p>
            <a:pPr lvl="1"/>
            <a:r>
              <a:rPr lang="ja-JP" altLang="en-US" sz="3600" dirty="0"/>
              <a:t>置いた状態からスタート</a:t>
            </a:r>
            <a:endParaRPr lang="en-US" altLang="ja-JP" sz="3600" dirty="0"/>
          </a:p>
          <a:p>
            <a:pPr lvl="1"/>
            <a:r>
              <a:rPr lang="ja-JP" altLang="en-US" sz="3600" dirty="0"/>
              <a:t>置いた状態から停止するまで人がロボットに触れてはいけない</a:t>
            </a:r>
            <a:endParaRPr lang="en-US" altLang="ja-JP" sz="3600" dirty="0"/>
          </a:p>
          <a:p>
            <a:pPr lvl="1"/>
            <a:r>
              <a:rPr lang="ja-JP" altLang="en-US" sz="3600" dirty="0"/>
              <a:t>自由にプログラミング可能</a:t>
            </a:r>
            <a:endParaRPr lang="en-US" altLang="ja-JP" sz="3600" dirty="0"/>
          </a:p>
          <a:p>
            <a:pPr lvl="1"/>
            <a:r>
              <a:rPr lang="ja-JP" altLang="en-US" sz="3600" dirty="0"/>
              <a:t>ピンが倒れる可能性がなくなったと判断した段階で終了</a:t>
            </a:r>
            <a:endParaRPr lang="en-US" altLang="ja-JP" sz="3600" dirty="0"/>
          </a:p>
          <a:p>
            <a:pPr lvl="1"/>
            <a:r>
              <a:rPr lang="ja-JP" altLang="en-US" sz="3600" dirty="0"/>
              <a:t>２回の良い方の点で競う</a:t>
            </a:r>
            <a:endParaRPr lang="en-US" altLang="ja-JP" sz="3600" dirty="0"/>
          </a:p>
          <a:p>
            <a:pPr lvl="1"/>
            <a:endParaRPr kumimoji="1" lang="ja-JP" altLang="en-US" sz="3600" dirty="0"/>
          </a:p>
        </p:txBody>
      </p:sp>
      <p:pic>
        <p:nvPicPr>
          <p:cNvPr id="4" name="図 3">
            <a:extLst>
              <a:ext uri="{FF2B5EF4-FFF2-40B4-BE49-F238E27FC236}">
                <a16:creationId xmlns:a16="http://schemas.microsoft.com/office/drawing/2014/main" id="{27D1CC8D-1D6C-674B-8C25-C12A52C7B293}"/>
              </a:ext>
            </a:extLst>
          </p:cNvPr>
          <p:cNvPicPr>
            <a:picLocks noChangeAspect="1"/>
          </p:cNvPicPr>
          <p:nvPr/>
        </p:nvPicPr>
        <p:blipFill>
          <a:blip r:embed="rId3"/>
          <a:stretch>
            <a:fillRect/>
          </a:stretch>
        </p:blipFill>
        <p:spPr>
          <a:xfrm>
            <a:off x="8149388" y="2419006"/>
            <a:ext cx="3653590" cy="3416106"/>
          </a:xfrm>
          <a:prstGeom prst="rect">
            <a:avLst/>
          </a:prstGeom>
        </p:spPr>
      </p:pic>
      <p:sp>
        <p:nvSpPr>
          <p:cNvPr id="6" name="テキスト ボックス 5">
            <a:extLst>
              <a:ext uri="{FF2B5EF4-FFF2-40B4-BE49-F238E27FC236}">
                <a16:creationId xmlns:a16="http://schemas.microsoft.com/office/drawing/2014/main" id="{CC937632-FAB7-2563-99A5-E453E3BD6216}"/>
              </a:ext>
            </a:extLst>
          </p:cNvPr>
          <p:cNvSpPr txBox="1"/>
          <p:nvPr/>
        </p:nvSpPr>
        <p:spPr>
          <a:xfrm>
            <a:off x="2540622" y="5993618"/>
            <a:ext cx="7551820" cy="584775"/>
          </a:xfrm>
          <a:prstGeom prst="rect">
            <a:avLst/>
          </a:prstGeom>
          <a:solidFill>
            <a:schemeClr val="accent4"/>
          </a:solidFill>
        </p:spPr>
        <p:txBody>
          <a:bodyPr wrap="square">
            <a:spAutoFit/>
          </a:bodyPr>
          <a:lstStyle/>
          <a:p>
            <a:pPr algn="ctr"/>
            <a:r>
              <a:rPr kumimoji="1" lang="ja-JP" altLang="en-US" sz="3200"/>
              <a:t>はじめにグループの作戦を考えよう！</a:t>
            </a:r>
          </a:p>
        </p:txBody>
      </p:sp>
    </p:spTree>
    <p:extLst>
      <p:ext uri="{BB962C8B-B14F-4D97-AF65-F5344CB8AC3E}">
        <p14:creationId xmlns:p14="http://schemas.microsoft.com/office/powerpoint/2010/main" val="373144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365125"/>
            <a:ext cx="11009243" cy="1325563"/>
          </a:xfrm>
        </p:spPr>
        <p:txBody>
          <a:bodyPr/>
          <a:lstStyle/>
          <a:p>
            <a:r>
              <a:rPr kumimoji="1" lang="ja-JP" altLang="en-US"/>
              <a:t>お昼休み</a:t>
            </a:r>
            <a:endParaRPr kumimoji="1" lang="ja-JP" altLang="en-US" dirty="0"/>
          </a:p>
        </p:txBody>
      </p:sp>
      <p:sp>
        <p:nvSpPr>
          <p:cNvPr id="3" name="コンテンツ プレースホルダー 2"/>
          <p:cNvSpPr>
            <a:spLocks noGrp="1"/>
          </p:cNvSpPr>
          <p:nvPr>
            <p:ph idx="1"/>
          </p:nvPr>
        </p:nvSpPr>
        <p:spPr>
          <a:xfrm>
            <a:off x="838200" y="2312894"/>
            <a:ext cx="10515600" cy="952820"/>
          </a:xfrm>
        </p:spPr>
        <p:txBody>
          <a:bodyPr>
            <a:normAutofit/>
          </a:bodyPr>
          <a:lstStyle/>
          <a:p>
            <a:r>
              <a:rPr kumimoji="1" lang="en-US" altLang="ja-JP" sz="3600" dirty="0"/>
              <a:t>12</a:t>
            </a:r>
            <a:r>
              <a:rPr kumimoji="1" lang="ja-JP" altLang="en-US" sz="3600" dirty="0"/>
              <a:t>：</a:t>
            </a:r>
            <a:r>
              <a:rPr kumimoji="1" lang="en-US" altLang="ja-JP" sz="3600" dirty="0"/>
              <a:t>00-13</a:t>
            </a:r>
            <a:r>
              <a:rPr kumimoji="1" lang="ja-JP" altLang="en-US" sz="3600" dirty="0"/>
              <a:t>：</a:t>
            </a:r>
            <a:r>
              <a:rPr kumimoji="1" lang="en-US" altLang="ja-JP" sz="3600" dirty="0"/>
              <a:t>00</a:t>
            </a:r>
            <a:endParaRPr kumimoji="1" lang="ja-JP" altLang="en-US" sz="3600" dirty="0"/>
          </a:p>
        </p:txBody>
      </p:sp>
      <p:sp>
        <p:nvSpPr>
          <p:cNvPr id="5" name="スライド番号プレースホルダー 4">
            <a:extLst>
              <a:ext uri="{FF2B5EF4-FFF2-40B4-BE49-F238E27FC236}">
                <a16:creationId xmlns:a16="http://schemas.microsoft.com/office/drawing/2014/main" id="{E94D482F-A37D-0849-90D0-9187DDCE1703}"/>
              </a:ext>
            </a:extLst>
          </p:cNvPr>
          <p:cNvSpPr>
            <a:spLocks noGrp="1"/>
          </p:cNvSpPr>
          <p:nvPr>
            <p:ph type="sldNum" sz="quarter" idx="12"/>
          </p:nvPr>
        </p:nvSpPr>
        <p:spPr/>
        <p:txBody>
          <a:bodyPr/>
          <a:lstStyle/>
          <a:p>
            <a:fld id="{F7BED902-0BED-442E-9783-2FCF5AD3234E}" type="slidenum">
              <a:rPr kumimoji="1" lang="ja-JP" altLang="en-US" smtClean="0"/>
              <a:t>26</a:t>
            </a:fld>
            <a:endParaRPr kumimoji="1" lang="ja-JP" altLang="en-US"/>
          </a:p>
        </p:txBody>
      </p:sp>
    </p:spTree>
    <p:extLst>
      <p:ext uri="{BB962C8B-B14F-4D97-AF65-F5344CB8AC3E}">
        <p14:creationId xmlns:p14="http://schemas.microsoft.com/office/powerpoint/2010/main" val="78260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3A8-3584-CD4E-A51E-732EA8BEB76A}"/>
              </a:ext>
            </a:extLst>
          </p:cNvPr>
          <p:cNvSpPr>
            <a:spLocks noGrp="1"/>
          </p:cNvSpPr>
          <p:nvPr>
            <p:ph type="title"/>
          </p:nvPr>
        </p:nvSpPr>
        <p:spPr/>
        <p:txBody>
          <a:bodyPr/>
          <a:lstStyle/>
          <a:p>
            <a:r>
              <a:rPr kumimoji="1" lang="ja-JP" altLang="en-US"/>
              <a:t>はじめに</a:t>
            </a:r>
          </a:p>
        </p:txBody>
      </p:sp>
      <p:sp>
        <p:nvSpPr>
          <p:cNvPr id="3" name="コンテンツ プレースホルダー 2">
            <a:extLst>
              <a:ext uri="{FF2B5EF4-FFF2-40B4-BE49-F238E27FC236}">
                <a16:creationId xmlns:a16="http://schemas.microsoft.com/office/drawing/2014/main" id="{E0D8FF2A-C50E-B245-8F4D-FBB439F623F1}"/>
              </a:ext>
            </a:extLst>
          </p:cNvPr>
          <p:cNvSpPr>
            <a:spLocks noGrp="1"/>
          </p:cNvSpPr>
          <p:nvPr>
            <p:ph idx="1"/>
          </p:nvPr>
        </p:nvSpPr>
        <p:spPr>
          <a:xfrm>
            <a:off x="838199" y="1825625"/>
            <a:ext cx="10887635" cy="4351338"/>
          </a:xfrm>
        </p:spPr>
        <p:txBody>
          <a:bodyPr/>
          <a:lstStyle/>
          <a:p>
            <a:r>
              <a:rPr kumimoji="1" lang="ja-JP" altLang="en-US"/>
              <a:t>本日は，</a:t>
            </a:r>
            <a:r>
              <a:rPr kumimoji="1" lang="en-US" altLang="ja-JP" dirty="0"/>
              <a:t>2</a:t>
            </a:r>
            <a:r>
              <a:rPr kumimoji="1" lang="ja-JP" altLang="en-US"/>
              <a:t>人</a:t>
            </a:r>
            <a:r>
              <a:rPr kumimoji="1" lang="en-US" altLang="ja-JP" dirty="0"/>
              <a:t>〜3</a:t>
            </a:r>
            <a:r>
              <a:rPr kumimoji="1" lang="ja-JP" altLang="en-US"/>
              <a:t>人のグループでの参加となります。</a:t>
            </a:r>
            <a:endParaRPr kumimoji="1" lang="en-US" altLang="ja-JP" dirty="0"/>
          </a:p>
          <a:p>
            <a:r>
              <a:rPr lang="ja-JP" altLang="en-US"/>
              <a:t>決められたテーブルにすわってください。</a:t>
            </a:r>
            <a:endParaRPr lang="en-US" altLang="ja-JP" dirty="0"/>
          </a:p>
          <a:p>
            <a:r>
              <a:rPr lang="ja-JP" altLang="en-US"/>
              <a:t>初対面のお友達がいたら，全員で自己紹介からはじめましょう。</a:t>
            </a:r>
            <a:endParaRPr lang="en-US" altLang="ja-JP" dirty="0"/>
          </a:p>
          <a:p>
            <a:r>
              <a:rPr kumimoji="1" lang="ja-JP" altLang="en-US"/>
              <a:t>わかりやすいようにグループ名を決めましょう。</a:t>
            </a:r>
          </a:p>
        </p:txBody>
      </p:sp>
    </p:spTree>
    <p:extLst>
      <p:ext uri="{BB962C8B-B14F-4D97-AF65-F5344CB8AC3E}">
        <p14:creationId xmlns:p14="http://schemas.microsoft.com/office/powerpoint/2010/main" val="280545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１．プログラミングって何？</a:t>
            </a:r>
          </a:p>
        </p:txBody>
      </p:sp>
      <p:sp>
        <p:nvSpPr>
          <p:cNvPr id="3" name="コンテンツ プレースホルダー 2"/>
          <p:cNvSpPr>
            <a:spLocks noGrp="1"/>
          </p:cNvSpPr>
          <p:nvPr>
            <p:ph idx="1"/>
          </p:nvPr>
        </p:nvSpPr>
        <p:spPr>
          <a:xfrm>
            <a:off x="652669" y="1690688"/>
            <a:ext cx="6132445" cy="3689695"/>
          </a:xfrm>
        </p:spPr>
        <p:txBody>
          <a:bodyPr>
            <a:noAutofit/>
          </a:bodyPr>
          <a:lstStyle/>
          <a:p>
            <a:r>
              <a:rPr lang="ja-JP" altLang="en-US" dirty="0">
                <a:solidFill>
                  <a:schemeClr val="tx1">
                    <a:lumMod val="75000"/>
                    <a:lumOff val="25000"/>
                  </a:schemeClr>
                </a:solidFill>
              </a:rPr>
              <a:t>コンピュータ（情報の記憶保存・検索などができる装置）に指示をあたえるための指示書（プログラム）をつくること</a:t>
            </a:r>
            <a:endParaRPr lang="en-US" altLang="ja-JP" dirty="0">
              <a:solidFill>
                <a:schemeClr val="tx1">
                  <a:lumMod val="75000"/>
                  <a:lumOff val="25000"/>
                </a:schemeClr>
              </a:solidFill>
            </a:endParaRPr>
          </a:p>
          <a:p>
            <a:r>
              <a:rPr lang="ja-JP" altLang="en-US" dirty="0">
                <a:solidFill>
                  <a:schemeClr val="tx1">
                    <a:lumMod val="75000"/>
                    <a:lumOff val="25000"/>
                  </a:schemeClr>
                </a:solidFill>
              </a:rPr>
              <a:t>コンピュータの基本原理は今も昔も同じ</a:t>
            </a:r>
            <a:endParaRPr lang="en-US" altLang="ja-JP" dirty="0">
              <a:solidFill>
                <a:schemeClr val="tx1">
                  <a:lumMod val="75000"/>
                  <a:lumOff val="25000"/>
                </a:schemeClr>
              </a:solidFill>
            </a:endParaRPr>
          </a:p>
          <a:p>
            <a:r>
              <a:rPr lang="ja-JP" altLang="en-US">
                <a:solidFill>
                  <a:schemeClr val="tx1">
                    <a:lumMod val="75000"/>
                    <a:lumOff val="25000"/>
                  </a:schemeClr>
                </a:solidFill>
              </a:rPr>
              <a:t>現在は目的によって多く</a:t>
            </a:r>
            <a:r>
              <a:rPr lang="ja-JP" altLang="en-US" dirty="0">
                <a:solidFill>
                  <a:schemeClr val="tx1">
                    <a:lumMod val="75000"/>
                    <a:lumOff val="25000"/>
                  </a:schemeClr>
                </a:solidFill>
              </a:rPr>
              <a:t>のプログラミング言語</a:t>
            </a:r>
            <a:r>
              <a:rPr lang="ja-JP" altLang="en-US">
                <a:solidFill>
                  <a:schemeClr val="tx1">
                    <a:lumMod val="75000"/>
                    <a:lumOff val="25000"/>
                  </a:schemeClr>
                </a:solidFill>
              </a:rPr>
              <a:t>がある</a:t>
            </a:r>
            <a:endParaRPr lang="en-US" altLang="ja-JP" dirty="0">
              <a:solidFill>
                <a:schemeClr val="tx1">
                  <a:lumMod val="75000"/>
                  <a:lumOff val="25000"/>
                </a:schemeClr>
              </a:solidFill>
            </a:endParaRPr>
          </a:p>
          <a:p>
            <a:endParaRPr kumimoji="1" lang="ja-JP" altLang="en-US" dirty="0"/>
          </a:p>
        </p:txBody>
      </p:sp>
      <p:pic>
        <p:nvPicPr>
          <p:cNvPr id="4" name="Picture 5"/>
          <p:cNvPicPr>
            <a:picLocks noChangeAspect="1" noChangeArrowheads="1"/>
          </p:cNvPicPr>
          <p:nvPr/>
        </p:nvPicPr>
        <p:blipFill>
          <a:blip r:embed="rId2" cstate="print"/>
          <a:srcRect/>
          <a:stretch>
            <a:fillRect/>
          </a:stretch>
        </p:blipFill>
        <p:spPr bwMode="auto">
          <a:xfrm>
            <a:off x="7316415" y="1690688"/>
            <a:ext cx="4222916" cy="3067607"/>
          </a:xfrm>
          <a:prstGeom prst="rect">
            <a:avLst/>
          </a:prstGeom>
          <a:noFill/>
          <a:ln w="9525">
            <a:noFill/>
            <a:miter lim="800000"/>
            <a:headEnd/>
            <a:tailEnd/>
          </a:ln>
        </p:spPr>
      </p:pic>
      <p:sp>
        <p:nvSpPr>
          <p:cNvPr id="5" name="コンテンツ プレースホルダー 2"/>
          <p:cNvSpPr txBox="1">
            <a:spLocks/>
          </p:cNvSpPr>
          <p:nvPr/>
        </p:nvSpPr>
        <p:spPr>
          <a:xfrm>
            <a:off x="7050157" y="5034523"/>
            <a:ext cx="4741573" cy="10493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dirty="0">
                <a:solidFill>
                  <a:schemeClr val="tx1">
                    <a:lumMod val="75000"/>
                    <a:lumOff val="25000"/>
                  </a:schemeClr>
                </a:solidFill>
              </a:rPr>
              <a:t>世界で最初の汎用コンピュータといわれる</a:t>
            </a:r>
            <a:r>
              <a:rPr lang="en-US" altLang="ja-JP" sz="2000" b="1" dirty="0">
                <a:solidFill>
                  <a:schemeClr val="tx1">
                    <a:lumMod val="75000"/>
                    <a:lumOff val="25000"/>
                  </a:schemeClr>
                </a:solidFill>
              </a:rPr>
              <a:t>ENIAC</a:t>
            </a:r>
            <a:r>
              <a:rPr lang="ja-JP" altLang="en-US" sz="2000" b="1" dirty="0">
                <a:solidFill>
                  <a:schemeClr val="tx1">
                    <a:lumMod val="75000"/>
                    <a:lumOff val="25000"/>
                  </a:schemeClr>
                </a:solidFill>
              </a:rPr>
              <a:t>（</a:t>
            </a:r>
            <a:r>
              <a:rPr lang="en-US" altLang="ja-JP" sz="2000" b="1" dirty="0">
                <a:solidFill>
                  <a:schemeClr val="tx1">
                    <a:lumMod val="75000"/>
                    <a:lumOff val="25000"/>
                  </a:schemeClr>
                </a:solidFill>
              </a:rPr>
              <a:t>1946</a:t>
            </a:r>
            <a:r>
              <a:rPr lang="ja-JP" altLang="en-US" sz="2000" b="1" dirty="0">
                <a:solidFill>
                  <a:schemeClr val="tx1">
                    <a:lumMod val="75000"/>
                    <a:lumOff val="25000"/>
                  </a:schemeClr>
                </a:solidFill>
              </a:rPr>
              <a:t>）は，配線をつなぎ変えることでプログラミングしていました。</a:t>
            </a:r>
            <a:endParaRPr lang="ja-JP" altLang="en-US" sz="2000" dirty="0"/>
          </a:p>
        </p:txBody>
      </p:sp>
    </p:spTree>
    <p:extLst>
      <p:ext uri="{BB962C8B-B14F-4D97-AF65-F5344CB8AC3E}">
        <p14:creationId xmlns:p14="http://schemas.microsoft.com/office/powerpoint/2010/main" val="118902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C578B-E371-5A4B-8BE1-6C29697AC71A}"/>
              </a:ext>
            </a:extLst>
          </p:cNvPr>
          <p:cNvSpPr>
            <a:spLocks noGrp="1"/>
          </p:cNvSpPr>
          <p:nvPr>
            <p:ph type="title"/>
          </p:nvPr>
        </p:nvSpPr>
        <p:spPr/>
        <p:txBody>
          <a:bodyPr/>
          <a:lstStyle/>
          <a:p>
            <a:r>
              <a:rPr kumimoji="1" lang="en-US" altLang="ja-JP" dirty="0"/>
              <a:t>1</a:t>
            </a:r>
            <a:r>
              <a:rPr kumimoji="1" lang="ja-JP" altLang="en-US"/>
              <a:t>．</a:t>
            </a:r>
            <a:r>
              <a:rPr kumimoji="1" lang="en-US" altLang="ja-JP" dirty="0"/>
              <a:t>1</a:t>
            </a:r>
            <a:r>
              <a:rPr kumimoji="1" lang="ja-JP" altLang="en-US"/>
              <a:t>　プログラミングの種類</a:t>
            </a:r>
          </a:p>
        </p:txBody>
      </p:sp>
      <p:graphicFrame>
        <p:nvGraphicFramePr>
          <p:cNvPr id="4" name="コンテンツ プレースホルダー 3">
            <a:extLst>
              <a:ext uri="{FF2B5EF4-FFF2-40B4-BE49-F238E27FC236}">
                <a16:creationId xmlns:a16="http://schemas.microsoft.com/office/drawing/2014/main" id="{14BD1263-9320-C34A-9CA8-AC3724367F33}"/>
              </a:ext>
            </a:extLst>
          </p:cNvPr>
          <p:cNvGraphicFramePr>
            <a:graphicFrameLocks noGrp="1"/>
          </p:cNvGraphicFramePr>
          <p:nvPr>
            <p:ph idx="1"/>
          </p:nvPr>
        </p:nvGraphicFramePr>
        <p:xfrm>
          <a:off x="838200" y="1690688"/>
          <a:ext cx="10515600" cy="18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060887E2-D65C-BF48-B3FC-D406B261AF25}"/>
              </a:ext>
            </a:extLst>
          </p:cNvPr>
          <p:cNvSpPr txBox="1"/>
          <p:nvPr/>
        </p:nvSpPr>
        <p:spPr>
          <a:xfrm>
            <a:off x="838200" y="3742676"/>
            <a:ext cx="2818504" cy="830997"/>
          </a:xfrm>
          <a:prstGeom prst="rect">
            <a:avLst/>
          </a:prstGeom>
          <a:noFill/>
        </p:spPr>
        <p:txBody>
          <a:bodyPr wrap="square" rtlCol="0">
            <a:spAutoFit/>
          </a:bodyPr>
          <a:lstStyle/>
          <a:p>
            <a:r>
              <a:rPr kumimoji="1" lang="ja-JP" altLang="en-US" sz="2400"/>
              <a:t>考え方や論理的思考力を学ぶ</a:t>
            </a:r>
          </a:p>
        </p:txBody>
      </p:sp>
      <p:sp>
        <p:nvSpPr>
          <p:cNvPr id="7" name="テキスト ボックス 6">
            <a:extLst>
              <a:ext uri="{FF2B5EF4-FFF2-40B4-BE49-F238E27FC236}">
                <a16:creationId xmlns:a16="http://schemas.microsoft.com/office/drawing/2014/main" id="{577CD944-DB40-814C-8F7C-A2FB6BF5812A}"/>
              </a:ext>
            </a:extLst>
          </p:cNvPr>
          <p:cNvSpPr txBox="1"/>
          <p:nvPr/>
        </p:nvSpPr>
        <p:spPr>
          <a:xfrm>
            <a:off x="4589930" y="3692361"/>
            <a:ext cx="3392244" cy="2308324"/>
          </a:xfrm>
          <a:prstGeom prst="rect">
            <a:avLst/>
          </a:prstGeom>
          <a:noFill/>
        </p:spPr>
        <p:txBody>
          <a:bodyPr wrap="square" rtlCol="0">
            <a:spAutoFit/>
          </a:bodyPr>
          <a:lstStyle/>
          <a:p>
            <a:r>
              <a:rPr kumimoji="1" lang="ja-JP" altLang="en-US" sz="2400"/>
              <a:t>決められたパーツを視覚的に組み合わせてやりたいことを実現する</a:t>
            </a:r>
            <a:endParaRPr kumimoji="1" lang="en-US" altLang="ja-JP" sz="2400" dirty="0"/>
          </a:p>
          <a:p>
            <a:endParaRPr lang="en-US" altLang="ja-JP" sz="2400" dirty="0"/>
          </a:p>
          <a:p>
            <a:r>
              <a:rPr kumimoji="1" lang="ja-JP" altLang="en-US" sz="2400"/>
              <a:t>例：</a:t>
            </a:r>
            <a:r>
              <a:rPr lang="en-US" altLang="ja-JP" sz="2400" dirty="0"/>
              <a:t> </a:t>
            </a:r>
            <a:r>
              <a:rPr lang="en-US" altLang="ja-JP" sz="2400" dirty="0" err="1"/>
              <a:t>Viscuit</a:t>
            </a:r>
            <a:r>
              <a:rPr lang="en-US" altLang="ja-JP" sz="2400" dirty="0"/>
              <a:t> </a:t>
            </a:r>
            <a:r>
              <a:rPr lang="ja-JP" altLang="en-US" sz="2400"/>
              <a:t>，</a:t>
            </a:r>
            <a:r>
              <a:rPr kumimoji="1" lang="en-US" altLang="ja-JP" sz="2400" dirty="0"/>
              <a:t>Scratch</a:t>
            </a:r>
            <a:r>
              <a:rPr kumimoji="1" lang="ja-JP" altLang="en-US" sz="2400"/>
              <a:t>，</a:t>
            </a:r>
            <a:r>
              <a:rPr kumimoji="1" lang="en-US" altLang="ja-JP" sz="2400" dirty="0"/>
              <a:t>Google </a:t>
            </a:r>
            <a:r>
              <a:rPr kumimoji="1" lang="en-US" altLang="ja-JP" sz="2400" dirty="0" err="1"/>
              <a:t>Blockly</a:t>
            </a:r>
            <a:r>
              <a:rPr kumimoji="1" lang="ja-JP" altLang="en-US" sz="2400"/>
              <a:t>，等</a:t>
            </a:r>
          </a:p>
        </p:txBody>
      </p:sp>
      <p:sp>
        <p:nvSpPr>
          <p:cNvPr id="8" name="テキスト ボックス 7">
            <a:extLst>
              <a:ext uri="{FF2B5EF4-FFF2-40B4-BE49-F238E27FC236}">
                <a16:creationId xmlns:a16="http://schemas.microsoft.com/office/drawing/2014/main" id="{CF24F864-282E-8847-BF62-7EF6422CEFAF}"/>
              </a:ext>
            </a:extLst>
          </p:cNvPr>
          <p:cNvSpPr txBox="1"/>
          <p:nvPr/>
        </p:nvSpPr>
        <p:spPr>
          <a:xfrm>
            <a:off x="8535296" y="3692361"/>
            <a:ext cx="2818504" cy="2677656"/>
          </a:xfrm>
          <a:prstGeom prst="rect">
            <a:avLst/>
          </a:prstGeom>
          <a:noFill/>
        </p:spPr>
        <p:txBody>
          <a:bodyPr wrap="square" rtlCol="0">
            <a:spAutoFit/>
          </a:bodyPr>
          <a:lstStyle/>
          <a:p>
            <a:r>
              <a:rPr kumimoji="1" lang="ja-JP" altLang="en-US" sz="2400"/>
              <a:t>プログラミング言語などを用いてやりたいことを実現する</a:t>
            </a:r>
            <a:endParaRPr kumimoji="1" lang="en-US" altLang="ja-JP" sz="2400" dirty="0"/>
          </a:p>
          <a:p>
            <a:endParaRPr kumimoji="1" lang="en-US" altLang="ja-JP" sz="2400" dirty="0"/>
          </a:p>
          <a:p>
            <a:r>
              <a:rPr lang="ja-JP" altLang="en-US" sz="2400"/>
              <a:t>例：</a:t>
            </a:r>
            <a:r>
              <a:rPr lang="en-US" altLang="ja-JP" sz="2400" dirty="0"/>
              <a:t>C</a:t>
            </a:r>
            <a:r>
              <a:rPr lang="ja-JP" altLang="en-US" sz="2400"/>
              <a:t>，</a:t>
            </a:r>
            <a:r>
              <a:rPr lang="en-US" altLang="ja-JP" sz="2400" dirty="0"/>
              <a:t>Python</a:t>
            </a:r>
            <a:r>
              <a:rPr lang="ja-JP" altLang="en-US" sz="2400"/>
              <a:t>，</a:t>
            </a:r>
            <a:r>
              <a:rPr lang="en-US" altLang="ja-JP" sz="2400" dirty="0"/>
              <a:t>JAVA</a:t>
            </a:r>
            <a:r>
              <a:rPr lang="ja-JP" altLang="en-US" sz="2400"/>
              <a:t>，</a:t>
            </a:r>
            <a:r>
              <a:rPr lang="en-US" altLang="ja-JP" sz="2400" dirty="0"/>
              <a:t>PHP</a:t>
            </a:r>
            <a:r>
              <a:rPr lang="ja-JP" altLang="en-US" sz="2400"/>
              <a:t>等</a:t>
            </a:r>
            <a:endParaRPr kumimoji="1" lang="ja-JP" altLang="en-US" sz="2400"/>
          </a:p>
        </p:txBody>
      </p:sp>
      <p:sp>
        <p:nvSpPr>
          <p:cNvPr id="9" name="スライド番号プレースホルダー 8">
            <a:extLst>
              <a:ext uri="{FF2B5EF4-FFF2-40B4-BE49-F238E27FC236}">
                <a16:creationId xmlns:a16="http://schemas.microsoft.com/office/drawing/2014/main" id="{3D6FA2AB-1C42-F740-A66D-12B514AEEF79}"/>
              </a:ext>
            </a:extLst>
          </p:cNvPr>
          <p:cNvSpPr>
            <a:spLocks noGrp="1"/>
          </p:cNvSpPr>
          <p:nvPr>
            <p:ph type="sldNum" sz="quarter" idx="12"/>
          </p:nvPr>
        </p:nvSpPr>
        <p:spPr/>
        <p:txBody>
          <a:bodyPr/>
          <a:lstStyle/>
          <a:p>
            <a:fld id="{F7BED902-0BED-442E-9783-2FCF5AD3234E}" type="slidenum">
              <a:rPr kumimoji="1" lang="ja-JP" altLang="en-US" smtClean="0"/>
              <a:t>5</a:t>
            </a:fld>
            <a:endParaRPr kumimoji="1" lang="ja-JP" altLang="en-US"/>
          </a:p>
        </p:txBody>
      </p:sp>
      <p:sp>
        <p:nvSpPr>
          <p:cNvPr id="3" name="角丸四角形 2">
            <a:extLst>
              <a:ext uri="{FF2B5EF4-FFF2-40B4-BE49-F238E27FC236}">
                <a16:creationId xmlns:a16="http://schemas.microsoft.com/office/drawing/2014/main" id="{D26B2045-179F-8C59-A59F-BD9B7933E5A5}"/>
              </a:ext>
            </a:extLst>
          </p:cNvPr>
          <p:cNvSpPr/>
          <p:nvPr/>
        </p:nvSpPr>
        <p:spPr>
          <a:xfrm>
            <a:off x="8301519" y="1417834"/>
            <a:ext cx="3452117" cy="4938516"/>
          </a:xfrm>
          <a:prstGeom prst="roundRect">
            <a:avLst>
              <a:gd name="adj" fmla="val 6846"/>
            </a:avLst>
          </a:prstGeom>
          <a:solidFill>
            <a:srgbClr val="FFF3CC">
              <a:alpha val="7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728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２．プログラムの基本構造</a:t>
            </a:r>
          </a:p>
        </p:txBody>
      </p:sp>
      <p:sp>
        <p:nvSpPr>
          <p:cNvPr id="8" name="角丸四角形 7"/>
          <p:cNvSpPr/>
          <p:nvPr/>
        </p:nvSpPr>
        <p:spPr>
          <a:xfrm>
            <a:off x="6937512" y="1614833"/>
            <a:ext cx="3233531" cy="1251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latin typeface="HG丸ｺﾞｼｯｸM-PRO" panose="020F0600000000000000" pitchFamily="50" charset="-128"/>
                <a:ea typeface="HG丸ｺﾞｼｯｸM-PRO" panose="020F0600000000000000" pitchFamily="50" charset="-128"/>
              </a:rPr>
              <a:t>順　次</a:t>
            </a:r>
            <a:endParaRPr kumimoji="1" lang="ja-JP" altLang="en-US" sz="5400" dirty="0">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6983895" y="3155053"/>
            <a:ext cx="3187148" cy="13000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latin typeface="HG丸ｺﾞｼｯｸM-PRO" panose="020F0600000000000000" pitchFamily="50" charset="-128"/>
                <a:ea typeface="HG丸ｺﾞｼｯｸM-PRO" panose="020F0600000000000000" pitchFamily="50" charset="-128"/>
              </a:rPr>
              <a:t>選　択</a:t>
            </a:r>
            <a:endParaRPr kumimoji="1" lang="ja-JP" altLang="en-US" sz="5400" dirty="0">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6983895" y="4786933"/>
            <a:ext cx="3187148" cy="121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latin typeface="HG丸ｺﾞｼｯｸM-PRO" panose="020F0600000000000000" pitchFamily="50" charset="-128"/>
                <a:ea typeface="HG丸ｺﾞｼｯｸM-PRO" panose="020F0600000000000000" pitchFamily="50" charset="-128"/>
              </a:rPr>
              <a:t>繰り返し</a:t>
            </a:r>
            <a:endParaRPr kumimoji="1" lang="ja-JP" altLang="en-US" sz="5400"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166" y="3745124"/>
            <a:ext cx="1751773" cy="2416239"/>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293" y="3745124"/>
            <a:ext cx="1751773" cy="2416239"/>
          </a:xfrm>
          <a:prstGeom prst="rect">
            <a:avLst/>
          </a:prstGeom>
        </p:spPr>
      </p:pic>
      <p:sp>
        <p:nvSpPr>
          <p:cNvPr id="13" name="円形吹き出し 12"/>
          <p:cNvSpPr/>
          <p:nvPr/>
        </p:nvSpPr>
        <p:spPr>
          <a:xfrm>
            <a:off x="477696" y="1967329"/>
            <a:ext cx="2796209" cy="1492254"/>
          </a:xfrm>
          <a:prstGeom prst="wedgeEllipseCallout">
            <a:avLst>
              <a:gd name="adj1" fmla="val -2350"/>
              <a:gd name="adj2" fmla="val 5983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t>３つしかないのね</a:t>
            </a:r>
          </a:p>
        </p:txBody>
      </p:sp>
      <p:sp>
        <p:nvSpPr>
          <p:cNvPr id="14" name="円形吹き出し 13"/>
          <p:cNvSpPr/>
          <p:nvPr/>
        </p:nvSpPr>
        <p:spPr>
          <a:xfrm>
            <a:off x="3582124" y="2292626"/>
            <a:ext cx="2822713" cy="1287883"/>
          </a:xfrm>
          <a:prstGeom prst="wedgeEllipseCallout">
            <a:avLst>
              <a:gd name="adj1" fmla="val -29767"/>
              <a:gd name="adj2" fmla="val 6987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t>かんたん！</a:t>
            </a:r>
          </a:p>
        </p:txBody>
      </p:sp>
    </p:spTree>
    <p:extLst>
      <p:ext uri="{BB962C8B-B14F-4D97-AF65-F5344CB8AC3E}">
        <p14:creationId xmlns:p14="http://schemas.microsoft.com/office/powerpoint/2010/main" val="200503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21026" y="475146"/>
            <a:ext cx="3233531" cy="1251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latin typeface="HG丸ｺﾞｼｯｸM-PRO" panose="020F0600000000000000" pitchFamily="50" charset="-128"/>
                <a:ea typeface="HG丸ｺﾞｼｯｸM-PRO" panose="020F0600000000000000" pitchFamily="50" charset="-128"/>
              </a:rPr>
              <a:t>順　次</a:t>
            </a:r>
            <a:endParaRPr kumimoji="1" lang="ja-JP" altLang="en-US" sz="5400" dirty="0">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1252331" y="2144403"/>
            <a:ext cx="9520555" cy="523220"/>
          </a:xfrm>
          <a:prstGeom prst="rect">
            <a:avLst/>
          </a:prstGeom>
        </p:spPr>
        <p:txBody>
          <a:bodyPr wrap="none">
            <a:spAutoFit/>
          </a:bodyPr>
          <a:lstStyle/>
          <a:p>
            <a:r>
              <a:rPr lang="ja-JP" altLang="en-US" sz="2800" dirty="0"/>
              <a:t>命令の出現順、記述順の通りに順番に命令を実行すること</a:t>
            </a:r>
          </a:p>
        </p:txBody>
      </p:sp>
      <p:sp>
        <p:nvSpPr>
          <p:cNvPr id="7" name="フローチャート: 端子 6"/>
          <p:cNvSpPr/>
          <p:nvPr/>
        </p:nvSpPr>
        <p:spPr>
          <a:xfrm>
            <a:off x="921026" y="3869633"/>
            <a:ext cx="2484782" cy="1325218"/>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n w="0"/>
                <a:solidFill>
                  <a:schemeClr val="tx1"/>
                </a:solidFill>
                <a:effectLst>
                  <a:outerShdw blurRad="38100" dist="19050" dir="2700000" algn="tl" rotWithShape="0">
                    <a:schemeClr val="dk1">
                      <a:alpha val="40000"/>
                    </a:schemeClr>
                  </a:outerShdw>
                </a:effectLst>
              </a:rPr>
              <a:t>はじまり</a:t>
            </a:r>
            <a:endParaRPr kumimoji="1" lang="ja-JP" altLang="en-US" sz="1200" dirty="0"/>
          </a:p>
        </p:txBody>
      </p:sp>
      <p:sp>
        <p:nvSpPr>
          <p:cNvPr id="8" name="フローチャート: 端子 7"/>
          <p:cNvSpPr/>
          <p:nvPr/>
        </p:nvSpPr>
        <p:spPr>
          <a:xfrm>
            <a:off x="8918714" y="3869633"/>
            <a:ext cx="2484782" cy="1325218"/>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n w="0"/>
                <a:solidFill>
                  <a:schemeClr val="tx1"/>
                </a:solidFill>
                <a:effectLst>
                  <a:outerShdw blurRad="38100" dist="19050" dir="2700000" algn="tl" rotWithShape="0">
                    <a:schemeClr val="dk1">
                      <a:alpha val="40000"/>
                    </a:schemeClr>
                  </a:outerShdw>
                </a:effectLst>
              </a:rPr>
              <a:t>おわり</a:t>
            </a:r>
            <a:endParaRPr kumimoji="1" lang="ja-JP" altLang="en-US" sz="1200" dirty="0"/>
          </a:p>
        </p:txBody>
      </p:sp>
      <p:cxnSp>
        <p:nvCxnSpPr>
          <p:cNvPr id="12" name="直線矢印コネクタ 11"/>
          <p:cNvCxnSpPr>
            <a:stCxn id="7" idx="3"/>
            <a:endCxn id="8" idx="1"/>
          </p:cNvCxnSpPr>
          <p:nvPr/>
        </p:nvCxnSpPr>
        <p:spPr>
          <a:xfrm>
            <a:off x="3405808" y="4532242"/>
            <a:ext cx="5512906"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 name="フローチャート: 処理 8"/>
          <p:cNvSpPr/>
          <p:nvPr/>
        </p:nvSpPr>
        <p:spPr>
          <a:xfrm>
            <a:off x="4131366" y="3747416"/>
            <a:ext cx="1577008"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①</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10" name="フローチャート: 処理 9"/>
          <p:cNvSpPr/>
          <p:nvPr/>
        </p:nvSpPr>
        <p:spPr>
          <a:xfrm>
            <a:off x="6433932" y="3730483"/>
            <a:ext cx="1484243" cy="160351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②</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3494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21026" y="475146"/>
            <a:ext cx="3233531" cy="1251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latin typeface="HG丸ｺﾞｼｯｸM-PRO" panose="020F0600000000000000" pitchFamily="50" charset="-128"/>
                <a:ea typeface="HG丸ｺﾞｼｯｸM-PRO" panose="020F0600000000000000" pitchFamily="50" charset="-128"/>
              </a:rPr>
              <a:t>選　択</a:t>
            </a:r>
          </a:p>
        </p:txBody>
      </p:sp>
      <p:sp>
        <p:nvSpPr>
          <p:cNvPr id="6" name="正方形/長方形 5"/>
          <p:cNvSpPr/>
          <p:nvPr/>
        </p:nvSpPr>
        <p:spPr>
          <a:xfrm>
            <a:off x="1239079" y="2011883"/>
            <a:ext cx="9879628" cy="523220"/>
          </a:xfrm>
          <a:prstGeom prst="rect">
            <a:avLst/>
          </a:prstGeom>
        </p:spPr>
        <p:txBody>
          <a:bodyPr wrap="none">
            <a:spAutoFit/>
          </a:bodyPr>
          <a:lstStyle/>
          <a:p>
            <a:r>
              <a:rPr lang="ja-JP" altLang="en-US" sz="2800" dirty="0"/>
              <a:t>条件によって実行する命令の流れがいくつかに分岐すること</a:t>
            </a:r>
          </a:p>
        </p:txBody>
      </p:sp>
      <p:sp>
        <p:nvSpPr>
          <p:cNvPr id="8" name="フローチャート: 処理 7"/>
          <p:cNvSpPr/>
          <p:nvPr/>
        </p:nvSpPr>
        <p:spPr>
          <a:xfrm>
            <a:off x="6874632" y="2634220"/>
            <a:ext cx="1577008" cy="1380916"/>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①</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9" name="フローチャート: 処理 8"/>
          <p:cNvSpPr/>
          <p:nvPr/>
        </p:nvSpPr>
        <p:spPr>
          <a:xfrm>
            <a:off x="6874632" y="4956068"/>
            <a:ext cx="1577008" cy="1313408"/>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②</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2" name="フローチャート: 判断 1"/>
          <p:cNvSpPr/>
          <p:nvPr/>
        </p:nvSpPr>
        <p:spPr>
          <a:xfrm>
            <a:off x="3366052" y="3326294"/>
            <a:ext cx="2438400" cy="2291135"/>
          </a:xfrm>
          <a:prstGeom prst="flowChartDecisi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条件</a:t>
            </a:r>
          </a:p>
        </p:txBody>
      </p:sp>
      <p:cxnSp>
        <p:nvCxnSpPr>
          <p:cNvPr id="10" name="直線矢印コネクタ 9"/>
          <p:cNvCxnSpPr>
            <a:stCxn id="2" idx="2"/>
            <a:endCxn id="9" idx="1"/>
          </p:cNvCxnSpPr>
          <p:nvPr/>
        </p:nvCxnSpPr>
        <p:spPr>
          <a:xfrm flipV="1">
            <a:off x="4585252" y="5612772"/>
            <a:ext cx="2289380" cy="4657"/>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13" name="直線矢印コネクタ 12"/>
          <p:cNvCxnSpPr>
            <a:stCxn id="2" idx="0"/>
            <a:endCxn id="8" idx="1"/>
          </p:cNvCxnSpPr>
          <p:nvPr/>
        </p:nvCxnSpPr>
        <p:spPr>
          <a:xfrm flipV="1">
            <a:off x="4585252" y="3324678"/>
            <a:ext cx="2289380" cy="1616"/>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27" name="直線矢印コネクタ 26"/>
          <p:cNvCxnSpPr>
            <a:endCxn id="2" idx="1"/>
          </p:cNvCxnSpPr>
          <p:nvPr/>
        </p:nvCxnSpPr>
        <p:spPr>
          <a:xfrm>
            <a:off x="921026" y="4471862"/>
            <a:ext cx="2445026" cy="0"/>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31" name="直線矢印コネクタ 30"/>
          <p:cNvCxnSpPr/>
          <p:nvPr/>
        </p:nvCxnSpPr>
        <p:spPr>
          <a:xfrm flipV="1">
            <a:off x="9521820" y="4471861"/>
            <a:ext cx="1822041" cy="6628"/>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p:cNvCxnSpPr>
            <a:endCxn id="8" idx="3"/>
          </p:cNvCxnSpPr>
          <p:nvPr/>
        </p:nvCxnSpPr>
        <p:spPr>
          <a:xfrm flipH="1" flipV="1">
            <a:off x="8451640" y="3324678"/>
            <a:ext cx="1169438" cy="1147183"/>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37" name="直線矢印コネクタ 36"/>
          <p:cNvCxnSpPr>
            <a:endCxn id="9" idx="3"/>
          </p:cNvCxnSpPr>
          <p:nvPr/>
        </p:nvCxnSpPr>
        <p:spPr>
          <a:xfrm flipH="1">
            <a:off x="8451640" y="4471861"/>
            <a:ext cx="1169438" cy="1140911"/>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296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21026" y="475146"/>
            <a:ext cx="3233531" cy="1251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latin typeface="HG丸ｺﾞｼｯｸM-PRO" panose="020F0600000000000000" pitchFamily="50" charset="-128"/>
                <a:ea typeface="HG丸ｺﾞｼｯｸM-PRO" panose="020F0600000000000000" pitchFamily="50" charset="-128"/>
              </a:rPr>
              <a:t>繰り返し</a:t>
            </a:r>
            <a:endParaRPr kumimoji="1" lang="ja-JP" altLang="en-US" sz="5400" dirty="0">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1239079" y="1956745"/>
            <a:ext cx="7007046" cy="523220"/>
          </a:xfrm>
          <a:prstGeom prst="rect">
            <a:avLst/>
          </a:prstGeom>
        </p:spPr>
        <p:txBody>
          <a:bodyPr wrap="none">
            <a:spAutoFit/>
          </a:bodyPr>
          <a:lstStyle/>
          <a:p>
            <a:r>
              <a:rPr lang="ja-JP" altLang="en-US" sz="2800"/>
              <a:t>同じ命令を条件まで繰り返し</a:t>
            </a:r>
            <a:r>
              <a:rPr lang="ja-JP" altLang="en-US" sz="2800" dirty="0"/>
              <a:t>実行すること</a:t>
            </a:r>
          </a:p>
        </p:txBody>
      </p:sp>
      <p:cxnSp>
        <p:nvCxnSpPr>
          <p:cNvPr id="14" name="直線矢印コネクタ 13"/>
          <p:cNvCxnSpPr/>
          <p:nvPr/>
        </p:nvCxnSpPr>
        <p:spPr>
          <a:xfrm flipV="1">
            <a:off x="304800" y="4320509"/>
            <a:ext cx="11629894" cy="109607"/>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フローチャート: 処理 7"/>
          <p:cNvSpPr/>
          <p:nvPr/>
        </p:nvSpPr>
        <p:spPr>
          <a:xfrm>
            <a:off x="3317042" y="3717806"/>
            <a:ext cx="1577008" cy="1380916"/>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①</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9" name="フローチャート: 処理 8"/>
          <p:cNvSpPr/>
          <p:nvPr/>
        </p:nvSpPr>
        <p:spPr>
          <a:xfrm>
            <a:off x="7111801" y="3685248"/>
            <a:ext cx="1577008" cy="1352782"/>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命令</a:t>
            </a:r>
            <a:endParaRPr kumimoji="1" lang="en-US" altLang="ja-JP" sz="3600" dirty="0">
              <a:ln w="0"/>
              <a:solidFill>
                <a:schemeClr val="tx1"/>
              </a:solidFill>
              <a:effectLst>
                <a:outerShdw blurRad="38100" dist="19050" dir="2700000" algn="tl" rotWithShape="0">
                  <a:schemeClr val="dk1">
                    <a:alpha val="40000"/>
                  </a:schemeClr>
                </a:outerShdw>
              </a:effectLst>
            </a:endParaRPr>
          </a:p>
          <a:p>
            <a:pPr algn="ctr"/>
            <a:r>
              <a:rPr lang="ja-JP" altLang="en-US" sz="3600" dirty="0">
                <a:ln w="0"/>
                <a:solidFill>
                  <a:schemeClr val="tx1"/>
                </a:solidFill>
                <a:effectLst>
                  <a:outerShdw blurRad="38100" dist="19050" dir="2700000" algn="tl" rotWithShape="0">
                    <a:schemeClr val="dk1">
                      <a:alpha val="40000"/>
                    </a:schemeClr>
                  </a:outerShdw>
                </a:effectLst>
              </a:rPr>
              <a:t>②</a:t>
            </a:r>
            <a:endParaRPr kumimoji="1" lang="ja-JP" altLang="en-US" sz="3600" dirty="0">
              <a:ln w="0"/>
              <a:solidFill>
                <a:schemeClr val="tx1"/>
              </a:solidFill>
              <a:effectLst>
                <a:outerShdw blurRad="38100" dist="19050" dir="2700000" algn="tl" rotWithShape="0">
                  <a:schemeClr val="dk1">
                    <a:alpha val="40000"/>
                  </a:schemeClr>
                </a:outerShdw>
              </a:effectLst>
            </a:endParaRPr>
          </a:p>
        </p:txBody>
      </p:sp>
      <p:sp>
        <p:nvSpPr>
          <p:cNvPr id="10" name="フローチャート: 判断 9"/>
          <p:cNvSpPr/>
          <p:nvPr/>
        </p:nvSpPr>
        <p:spPr>
          <a:xfrm>
            <a:off x="657352" y="3262697"/>
            <a:ext cx="2438400" cy="2291135"/>
          </a:xfrm>
          <a:prstGeom prst="flowChartDecisi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条件</a:t>
            </a:r>
          </a:p>
        </p:txBody>
      </p:sp>
      <p:cxnSp>
        <p:nvCxnSpPr>
          <p:cNvPr id="16" name="直線矢印コネクタ 15"/>
          <p:cNvCxnSpPr>
            <a:endCxn id="8" idx="0"/>
          </p:cNvCxnSpPr>
          <p:nvPr/>
        </p:nvCxnSpPr>
        <p:spPr>
          <a:xfrm>
            <a:off x="4105546" y="2758419"/>
            <a:ext cx="0" cy="959387"/>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1850049" y="2771976"/>
            <a:ext cx="2267116" cy="18235"/>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26" name="直線矢印コネクタ 25"/>
          <p:cNvCxnSpPr>
            <a:endCxn id="10" idx="0"/>
          </p:cNvCxnSpPr>
          <p:nvPr/>
        </p:nvCxnSpPr>
        <p:spPr>
          <a:xfrm>
            <a:off x="1876552" y="2761388"/>
            <a:ext cx="0" cy="501309"/>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フローチャート: 判断 35"/>
          <p:cNvSpPr/>
          <p:nvPr/>
        </p:nvSpPr>
        <p:spPr>
          <a:xfrm>
            <a:off x="8972833" y="3192275"/>
            <a:ext cx="2438400" cy="2291135"/>
          </a:xfrm>
          <a:prstGeom prst="flowChartDecisi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a:ln w="0"/>
                <a:solidFill>
                  <a:schemeClr val="tx1"/>
                </a:solidFill>
                <a:effectLst>
                  <a:outerShdw blurRad="38100" dist="19050" dir="2700000" algn="tl" rotWithShape="0">
                    <a:schemeClr val="dk1">
                      <a:alpha val="40000"/>
                    </a:schemeClr>
                  </a:outerShdw>
                </a:effectLst>
              </a:rPr>
              <a:t>条件</a:t>
            </a:r>
          </a:p>
        </p:txBody>
      </p:sp>
      <p:cxnSp>
        <p:nvCxnSpPr>
          <p:cNvPr id="43" name="直線矢印コネクタ 42"/>
          <p:cNvCxnSpPr/>
          <p:nvPr/>
        </p:nvCxnSpPr>
        <p:spPr>
          <a:xfrm flipH="1">
            <a:off x="6680730" y="2758419"/>
            <a:ext cx="3525304" cy="13557"/>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44" name="直線矢印コネクタ 43"/>
          <p:cNvCxnSpPr>
            <a:endCxn id="36" idx="0"/>
          </p:cNvCxnSpPr>
          <p:nvPr/>
        </p:nvCxnSpPr>
        <p:spPr>
          <a:xfrm flipH="1">
            <a:off x="10192033" y="2734623"/>
            <a:ext cx="14001" cy="457652"/>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45" name="直線矢印コネクタ 44"/>
          <p:cNvCxnSpPr/>
          <p:nvPr/>
        </p:nvCxnSpPr>
        <p:spPr>
          <a:xfrm>
            <a:off x="6692348" y="2758420"/>
            <a:ext cx="2009" cy="1603219"/>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0" name="直線矢印コネクタ 59"/>
          <p:cNvCxnSpPr>
            <a:stCxn id="10" idx="2"/>
          </p:cNvCxnSpPr>
          <p:nvPr/>
        </p:nvCxnSpPr>
        <p:spPr>
          <a:xfrm>
            <a:off x="1876552" y="5553832"/>
            <a:ext cx="0" cy="222127"/>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63" name="直線矢印コネクタ 62"/>
          <p:cNvCxnSpPr/>
          <p:nvPr/>
        </p:nvCxnSpPr>
        <p:spPr>
          <a:xfrm flipH="1">
            <a:off x="1850049" y="5701425"/>
            <a:ext cx="3450821" cy="28196"/>
          </a:xfrm>
          <a:prstGeom prst="straightConnector1">
            <a:avLst/>
          </a:prstGeom>
          <a:ln w="76200">
            <a:solidFill>
              <a:schemeClr val="tx1"/>
            </a:solidFill>
            <a:tailEnd type="none"/>
          </a:ln>
        </p:spPr>
        <p:style>
          <a:lnRef idx="1">
            <a:schemeClr val="dk1"/>
          </a:lnRef>
          <a:fillRef idx="0">
            <a:schemeClr val="dk1"/>
          </a:fillRef>
          <a:effectRef idx="0">
            <a:schemeClr val="dk1"/>
          </a:effectRef>
          <a:fontRef idx="minor">
            <a:schemeClr val="tx1"/>
          </a:fontRef>
        </p:style>
      </p:cxnSp>
      <p:cxnSp>
        <p:nvCxnSpPr>
          <p:cNvPr id="65" name="直線矢印コネクタ 64"/>
          <p:cNvCxnSpPr/>
          <p:nvPr/>
        </p:nvCxnSpPr>
        <p:spPr>
          <a:xfrm flipV="1">
            <a:off x="5300870" y="4337843"/>
            <a:ext cx="0" cy="137768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3" name="正方形/長方形 72"/>
          <p:cNvSpPr/>
          <p:nvPr/>
        </p:nvSpPr>
        <p:spPr>
          <a:xfrm>
            <a:off x="1207138" y="4696045"/>
            <a:ext cx="1338828" cy="369332"/>
          </a:xfrm>
          <a:prstGeom prst="rect">
            <a:avLst/>
          </a:prstGeom>
        </p:spPr>
        <p:txBody>
          <a:bodyPr wrap="none">
            <a:spAutoFit/>
          </a:bodyPr>
          <a:lstStyle/>
          <a:p>
            <a:r>
              <a:rPr lang="ja-JP" altLang="en-US" dirty="0"/>
              <a:t>（前判定）</a:t>
            </a:r>
          </a:p>
        </p:txBody>
      </p:sp>
      <p:sp>
        <p:nvSpPr>
          <p:cNvPr id="74" name="正方形/長方形 73"/>
          <p:cNvSpPr/>
          <p:nvPr/>
        </p:nvSpPr>
        <p:spPr>
          <a:xfrm>
            <a:off x="9536620" y="4612520"/>
            <a:ext cx="1338828" cy="369332"/>
          </a:xfrm>
          <a:prstGeom prst="rect">
            <a:avLst/>
          </a:prstGeom>
        </p:spPr>
        <p:txBody>
          <a:bodyPr wrap="none">
            <a:spAutoFit/>
          </a:bodyPr>
          <a:lstStyle/>
          <a:p>
            <a:r>
              <a:rPr lang="ja-JP" altLang="en-US" dirty="0"/>
              <a:t>（後判定）</a:t>
            </a:r>
          </a:p>
        </p:txBody>
      </p:sp>
    </p:spTree>
    <p:extLst>
      <p:ext uri="{BB962C8B-B14F-4D97-AF65-F5344CB8AC3E}">
        <p14:creationId xmlns:p14="http://schemas.microsoft.com/office/powerpoint/2010/main" val="31107748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spPr>
      <a:bodyPr rtlCol="0" anchor="ctr"/>
      <a:lstStyle>
        <a:defPPr algn="ctr">
          <a:defRPr kumimoji="1" sz="3600" dirty="0" smtClean="0">
            <a:ln w="0"/>
            <a:solidFill>
              <a:schemeClr val="tx1"/>
            </a:solidFill>
            <a:effectLst>
              <a:outerShdw blurRad="38100" dist="19050" dir="2700000" algn="tl" rotWithShape="0">
                <a:schemeClr val="dk1">
                  <a:alpha val="40000"/>
                </a:scheme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9268</TotalTime>
  <Words>1353</Words>
  <Application>Microsoft Office PowerPoint</Application>
  <PresentationFormat>ワイド画面</PresentationFormat>
  <Paragraphs>208</Paragraphs>
  <Slides>26</Slides>
  <Notes>5</Notes>
  <HiddenSlides>1</HiddenSlides>
  <MMClips>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HG丸ｺﾞｼｯｸM-PRO</vt:lpstr>
      <vt:lpstr>游ゴシック</vt:lpstr>
      <vt:lpstr>游ゴシック Light</vt:lpstr>
      <vt:lpstr>Arial</vt:lpstr>
      <vt:lpstr>Wingdings</vt:lpstr>
      <vt:lpstr>Office テーマ</vt:lpstr>
      <vt:lpstr>PowerPoint プレゼンテーション</vt:lpstr>
      <vt:lpstr>本日（午前）の予定</vt:lpstr>
      <vt:lpstr>はじめに</vt:lpstr>
      <vt:lpstr>１．プログラミングって何？</vt:lpstr>
      <vt:lpstr>1．1　プログラミングの種類</vt:lpstr>
      <vt:lpstr>２．プログラムの基本構造</vt:lpstr>
      <vt:lpstr>PowerPoint プレゼンテーション</vt:lpstr>
      <vt:lpstr>PowerPoint プレゼンテーション</vt:lpstr>
      <vt:lpstr>PowerPoint プレゼンテーション</vt:lpstr>
      <vt:lpstr>３．アンプラグドプログラミング！</vt:lpstr>
      <vt:lpstr>プログラミング課題（１）</vt:lpstr>
      <vt:lpstr>PowerPoint プレゼンテーション</vt:lpstr>
      <vt:lpstr>PowerPoint プレゼンテーション</vt:lpstr>
      <vt:lpstr>PowerPoint プレゼンテーション</vt:lpstr>
      <vt:lpstr>プログラミング課題（２）</vt:lpstr>
      <vt:lpstr>４．ボール型ロボットにプログラミングしてみよう！</vt:lpstr>
      <vt:lpstr>4．1  ビジュアルプログラミング</vt:lpstr>
      <vt:lpstr>専用アプリ「Sphero Edu」</vt:lpstr>
      <vt:lpstr>紹介動画（YouTubeより）</vt:lpstr>
      <vt:lpstr>Step.1  ロボットを接続する</vt:lpstr>
      <vt:lpstr>Step.2  AIM（照準）を設定する</vt:lpstr>
      <vt:lpstr>Step.3  ラジコン操作</vt:lpstr>
      <vt:lpstr>Step.4  ブロックプログラミングに挑戦①</vt:lpstr>
      <vt:lpstr>Step.5  ブロックプログラミングに挑戦②</vt:lpstr>
      <vt:lpstr>5．目的を持ったプログラミングに挑戦！</vt:lpstr>
      <vt:lpstr>お昼休み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ipu</dc:creator>
  <cp:lastModifiedBy>佐藤優光</cp:lastModifiedBy>
  <cp:revision>50</cp:revision>
  <cp:lastPrinted>2019-08-06T03:44:21Z</cp:lastPrinted>
  <dcterms:created xsi:type="dcterms:W3CDTF">2019-07-26T06:10:49Z</dcterms:created>
  <dcterms:modified xsi:type="dcterms:W3CDTF">2024-08-01T04:33:12Z</dcterms:modified>
</cp:coreProperties>
</file>